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48"/>
  </p:notesMasterIdLst>
  <p:handoutMasterIdLst>
    <p:handoutMasterId r:id="rId49"/>
  </p:handoutMasterIdLst>
  <p:sldIdLst>
    <p:sldId id="603" r:id="rId8"/>
    <p:sldId id="2618" r:id="rId9"/>
    <p:sldId id="2658" r:id="rId10"/>
    <p:sldId id="2607" r:id="rId11"/>
    <p:sldId id="2642" r:id="rId12"/>
    <p:sldId id="2648" r:id="rId13"/>
    <p:sldId id="2659" r:id="rId14"/>
    <p:sldId id="2660" r:id="rId15"/>
    <p:sldId id="2661" r:id="rId16"/>
    <p:sldId id="2662" r:id="rId17"/>
    <p:sldId id="2663" r:id="rId18"/>
    <p:sldId id="2664" r:id="rId19"/>
    <p:sldId id="2665" r:id="rId20"/>
    <p:sldId id="2666" r:id="rId21"/>
    <p:sldId id="2667" r:id="rId22"/>
    <p:sldId id="2668" r:id="rId23"/>
    <p:sldId id="2655" r:id="rId24"/>
    <p:sldId id="2670" r:id="rId25"/>
    <p:sldId id="2671" r:id="rId26"/>
    <p:sldId id="2672" r:id="rId27"/>
    <p:sldId id="2673" r:id="rId28"/>
    <p:sldId id="2674" r:id="rId29"/>
    <p:sldId id="2675" r:id="rId30"/>
    <p:sldId id="2677" r:id="rId31"/>
    <p:sldId id="2676" r:id="rId32"/>
    <p:sldId id="2678" r:id="rId33"/>
    <p:sldId id="2680" r:id="rId34"/>
    <p:sldId id="2681" r:id="rId35"/>
    <p:sldId id="2682" r:id="rId36"/>
    <p:sldId id="2683" r:id="rId37"/>
    <p:sldId id="2684" r:id="rId38"/>
    <p:sldId id="2685" r:id="rId39"/>
    <p:sldId id="2686" r:id="rId40"/>
    <p:sldId id="2687" r:id="rId41"/>
    <p:sldId id="2688" r:id="rId42"/>
    <p:sldId id="2669" r:id="rId43"/>
    <p:sldId id="2657" r:id="rId44"/>
    <p:sldId id="2689" r:id="rId45"/>
    <p:sldId id="582" r:id="rId46"/>
    <p:sldId id="2616" r:id="rId4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2D050"/>
    <a:srgbClr val="0432FF"/>
    <a:srgbClr val="0096FF"/>
    <a:srgbClr val="1D1D1A"/>
    <a:srgbClr val="F2F2F2"/>
    <a:srgbClr val="4F81BD"/>
    <a:srgbClr val="E2F9D0"/>
    <a:srgbClr val="221815"/>
    <a:srgbClr val="91A2BF"/>
    <a:srgbClr val="66B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15" autoAdjust="0"/>
    <p:restoredTop sz="96291" autoAdjust="0"/>
  </p:normalViewPr>
  <p:slideViewPr>
    <p:cSldViewPr snapToGrid="0" snapToObjects="1">
      <p:cViewPr varScale="1">
        <p:scale>
          <a:sx n="125" d="100"/>
          <a:sy n="125" d="100"/>
        </p:scale>
        <p:origin x="176"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9/17/24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13780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chenzomi12.github.io/"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8.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5.xml"/><Relationship Id="rId7" Type="http://schemas.openxmlformats.org/officeDocument/2006/relationships/image" Target="../media/image1.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2024/9/17</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2111.00396" TargetMode="External"/><Relationship Id="rId2" Type="http://schemas.openxmlformats.org/officeDocument/2006/relationships/hyperlink" Target="https://proceedings.neurips.cc/paper/2019/hash/952285b9b7e7a1be5aa7849f32ffff05-Abstract.html"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hyperlink" Target="https://huggingface.co/blog/lbourdois/get-on-the-ssm-train" TargetMode="External"/><Relationship Id="rId7" Type="http://schemas.openxmlformats.org/officeDocument/2006/relationships/hyperlink" Target="https://readit.plus/a/mo3u2/a-visual-guide-to-mamba-and-state" TargetMode="External"/><Relationship Id="rId2" Type="http://schemas.openxmlformats.org/officeDocument/2006/relationships/hyperlink" Target="https://srush.github.io/annotated-s4/" TargetMode="External"/><Relationship Id="rId1" Type="http://schemas.openxmlformats.org/officeDocument/2006/relationships/slideLayout" Target="../slideLayouts/slideLayout14.xml"/><Relationship Id="rId6" Type="http://schemas.openxmlformats.org/officeDocument/2006/relationships/hyperlink" Target="https://github.com/state-spaces/mamba?tab=readme-ov-file" TargetMode="External"/><Relationship Id="rId5" Type="http://schemas.openxmlformats.org/officeDocument/2006/relationships/hyperlink" Target="https://arxiv.org/abs/2405.21060" TargetMode="External"/><Relationship Id="rId4" Type="http://schemas.openxmlformats.org/officeDocument/2006/relationships/hyperlink" Target="https://en.wikipedia.org/wiki/State-space_represent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3310400-FC7E-A349-8FE5-569EB22F8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 大模型算法</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1171138"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tx2"/>
                </a:solidFill>
                <a:latin typeface="Futura Medium" panose="020B0602020204020303" pitchFamily="34" charset="-79"/>
                <a:ea typeface="+mj-ea"/>
                <a:cs typeface="Futura Medium" panose="020B0602020204020303" pitchFamily="34" charset="-79"/>
              </a:rPr>
              <a:t>S4</a:t>
            </a:r>
            <a:r>
              <a:rPr lang="zh-CN" altLang="en-US" sz="9600" kern="0" dirty="0">
                <a:solidFill>
                  <a:schemeClr val="tx2"/>
                </a:solidFill>
                <a:latin typeface="Futura Medium" panose="020B0602020204020303" pitchFamily="34" charset="-79"/>
                <a:ea typeface="+mj-ea"/>
                <a:cs typeface="Futura Medium" panose="020B0602020204020303" pitchFamily="34" charset="-79"/>
              </a:rPr>
              <a:t> 结构化状态空间</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11E3595-377D-D880-84F7-F1F2A1042ACD}"/>
              </a:ext>
            </a:extLst>
          </p:cNvPr>
          <p:cNvSpPr>
            <a:spLocks noGrp="1"/>
          </p:cNvSpPr>
          <p:nvPr>
            <p:ph type="title"/>
          </p:nvPr>
        </p:nvSpPr>
        <p:spPr/>
        <p:txBody>
          <a:bodyPr/>
          <a:lstStyle/>
          <a:p>
            <a:r>
              <a:rPr lang="en" altLang="zh-CN" dirty="0"/>
              <a:t>Mathematically</a:t>
            </a:r>
            <a:r>
              <a:rPr lang="zh-CN" altLang="en-US" dirty="0"/>
              <a:t> </a:t>
            </a:r>
            <a:r>
              <a:rPr lang="en" altLang="zh-CN" dirty="0"/>
              <a:t>Zero-order</a:t>
            </a:r>
            <a:r>
              <a:rPr lang="zh-CN" altLang="en-US" dirty="0"/>
              <a:t> </a:t>
            </a:r>
            <a:r>
              <a:rPr lang="en-US" altLang="zh-CN" dirty="0"/>
              <a:t>in</a:t>
            </a:r>
            <a:r>
              <a:rPr lang="zh-CN" altLang="en-US" dirty="0"/>
              <a:t> </a:t>
            </a:r>
            <a:r>
              <a:rPr lang="en-US" altLang="zh-CN" dirty="0"/>
              <a:t>SSM</a:t>
            </a:r>
            <a:endParaRPr lang="zh-CN" altLang="en-US" dirty="0"/>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962D9CD3-174E-6C13-61FD-A90DB1736D0F}"/>
                  </a:ext>
                </a:extLst>
              </p:cNvPr>
              <p:cNvSpPr>
                <a:spLocks noGrp="1"/>
              </p:cNvSpPr>
              <p:nvPr>
                <p:ph sz="half" idx="1"/>
              </p:nvPr>
            </p:nvSpPr>
            <p:spPr/>
            <p:txBody>
              <a:bodyPr/>
              <a:lstStyle/>
              <a:p>
                <a:r>
                  <a:rPr lang="zh-CN" altLang="en-US" dirty="0"/>
                  <a:t>离散化矩阵</a:t>
                </a:r>
                <a14:m>
                  <m:oMath xmlns:m="http://schemas.openxmlformats.org/officeDocument/2006/math">
                    <m:r>
                      <a:rPr lang="en-US" altLang="zh-CN" b="1" i="1" dirty="0" smtClean="0">
                        <a:latin typeface="Cambria Math" panose="02040503050406030204" pitchFamily="18" charset="0"/>
                      </a:rPr>
                      <m:t> </m:t>
                    </m:r>
                    <m:r>
                      <a:rPr lang="en-US" altLang="zh-CN" b="1" i="1" dirty="0" smtClean="0">
                        <a:latin typeface="Cambria Math" panose="02040503050406030204" pitchFamily="18" charset="0"/>
                      </a:rPr>
                      <m:t>𝑨</m:t>
                    </m:r>
                  </m:oMath>
                </a14:m>
                <a:r>
                  <a:rPr lang="zh-CN" altLang="en-US" dirty="0"/>
                  <a:t>：</a:t>
                </a:r>
                <a:endParaRPr lang="en-US" altLang="zh-CN" dirty="0"/>
              </a:p>
              <a:p>
                <a:endParaRPr lang="en-US" altLang="zh-CN" dirty="0"/>
              </a:p>
              <a:p>
                <a:r>
                  <a:rPr lang="zh-CN" altLang="en-US" dirty="0"/>
                  <a:t>离散化矩阵</a:t>
                </a:r>
                <a:r>
                  <a:rPr lang="en-US" altLang="zh-CN" dirty="0"/>
                  <a:t> </a:t>
                </a:r>
                <a14:m>
                  <m:oMath xmlns:m="http://schemas.openxmlformats.org/officeDocument/2006/math">
                    <m:r>
                      <a:rPr lang="en-US" altLang="zh-CN" b="1" i="1" dirty="0" smtClean="0">
                        <a:latin typeface="Cambria Math" panose="02040503050406030204" pitchFamily="18" charset="0"/>
                      </a:rPr>
                      <m:t>𝑩</m:t>
                    </m:r>
                  </m:oMath>
                </a14:m>
                <a:r>
                  <a:rPr lang="zh-CN" altLang="en-US" dirty="0"/>
                  <a:t>：</a:t>
                </a:r>
                <a:endParaRPr lang="en-US" altLang="zh-CN" dirty="0"/>
              </a:p>
              <a:p>
                <a:pPr marL="0" indent="0">
                  <a:buNone/>
                </a:pPr>
                <a:endParaRPr lang="en-US" altLang="zh-CN" dirty="0"/>
              </a:p>
              <a:p>
                <a:r>
                  <a:rPr lang="en-US" altLang="zh-CN" dirty="0"/>
                  <a:t>SSM</a:t>
                </a:r>
                <a:r>
                  <a:rPr lang="zh-CN" altLang="en-US" dirty="0"/>
                  <a:t> 连续函数离散化</a:t>
                </a:r>
                <a:r>
                  <a:rPr lang="en-US" altLang="zh-CN" dirty="0"/>
                  <a:t>——</a:t>
                </a:r>
                <a:r>
                  <a:rPr lang="zh-CN" altLang="en-US" dirty="0"/>
                  <a:t>零阶保持：</a:t>
                </a:r>
                <a:endParaRPr lang="en-US" altLang="zh-CN" dirty="0"/>
              </a:p>
            </p:txBody>
          </p:sp>
        </mc:Choice>
        <mc:Fallback>
          <p:sp>
            <p:nvSpPr>
              <p:cNvPr id="5" name="内容占位符 4">
                <a:extLst>
                  <a:ext uri="{FF2B5EF4-FFF2-40B4-BE49-F238E27FC236}">
                    <a16:creationId xmlns:a16="http://schemas.microsoft.com/office/drawing/2014/main" id="{962D9CD3-174E-6C13-61FD-A90DB1736D0F}"/>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A7F1DD30-DF6F-35B6-BF01-1434AF6939AD}"/>
                  </a:ext>
                </a:extLst>
              </p:cNvPr>
              <p:cNvSpPr txBox="1"/>
              <p:nvPr/>
            </p:nvSpPr>
            <p:spPr>
              <a:xfrm>
                <a:off x="5145139" y="1840587"/>
                <a:ext cx="1906484"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kumimoji="1" lang="zh-CN" altLang="en-US" sz="2400" i="1" smtClean="0">
                              <a:latin typeface="Cambria Math" panose="02040503050406030204" pitchFamily="18" charset="0"/>
                            </a:rPr>
                          </m:ctrlPr>
                        </m:accPr>
                        <m:e>
                          <m:r>
                            <a:rPr kumimoji="1" lang="en-US" altLang="zh-CN" sz="2400" b="1" i="1" smtClean="0">
                              <a:latin typeface="Cambria Math" panose="02040503050406030204" pitchFamily="18" charset="0"/>
                            </a:rPr>
                            <m:t>𝑨</m:t>
                          </m:r>
                        </m:e>
                      </m:acc>
                      <m:r>
                        <a:rPr kumimoji="1" lang="en-US" altLang="zh-CN" sz="2400" b="0" i="1" smtClean="0">
                          <a:latin typeface="Cambria Math" panose="02040503050406030204" pitchFamily="18" charset="0"/>
                        </a:rPr>
                        <m:t>=</m:t>
                      </m:r>
                      <m:r>
                        <m:rPr>
                          <m:sty m:val="p"/>
                        </m:rPr>
                        <a:rPr kumimoji="1" lang="en-US" altLang="zh-CN" sz="2400" b="0" i="0" smtClean="0">
                          <a:latin typeface="Cambria Math" panose="02040503050406030204" pitchFamily="18" charset="0"/>
                        </a:rPr>
                        <m:t>exp</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1" i="1" smtClean="0">
                          <a:latin typeface="Cambria Math" panose="02040503050406030204" pitchFamily="18" charset="0"/>
                          <a:ea typeface="Cambria Math" panose="02040503050406030204" pitchFamily="18" charset="0"/>
                        </a:rPr>
                        <m:t>𝑨</m:t>
                      </m:r>
                      <m:r>
                        <a:rPr kumimoji="1" lang="en-US" altLang="zh-CN" sz="2400" b="0" i="1" smtClean="0">
                          <a:latin typeface="Cambria Math" panose="02040503050406030204" pitchFamily="18" charset="0"/>
                        </a:rPr>
                        <m:t>)</m:t>
                      </m:r>
                    </m:oMath>
                  </m:oMathPara>
                </a14:m>
                <a:endParaRPr kumimoji="1" lang="zh-CN" altLang="en-US" sz="2400" dirty="0"/>
              </a:p>
            </p:txBody>
          </p:sp>
        </mc:Choice>
        <mc:Fallback>
          <p:sp>
            <p:nvSpPr>
              <p:cNvPr id="6" name="文本框 5">
                <a:extLst>
                  <a:ext uri="{FF2B5EF4-FFF2-40B4-BE49-F238E27FC236}">
                    <a16:creationId xmlns:a16="http://schemas.microsoft.com/office/drawing/2014/main" id="{A7F1DD30-DF6F-35B6-BF01-1434AF6939AD}"/>
                  </a:ext>
                </a:extLst>
              </p:cNvPr>
              <p:cNvSpPr txBox="1">
                <a:spLocks noRot="1" noChangeAspect="1" noMove="1" noResize="1" noEditPoints="1" noAdjustHandles="1" noChangeArrowheads="1" noChangeShapeType="1" noTextEdit="1"/>
              </p:cNvSpPr>
              <p:nvPr/>
            </p:nvSpPr>
            <p:spPr>
              <a:xfrm>
                <a:off x="5145139" y="1840587"/>
                <a:ext cx="1906484" cy="369332"/>
              </a:xfrm>
              <a:prstGeom prst="rect">
                <a:avLst/>
              </a:prstGeom>
              <a:blipFill>
                <a:blip r:embed="rId3"/>
                <a:stretch>
                  <a:fillRect l="-3311" t="-3226" r="-4636" b="-354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555F063B-A6FB-2C4B-F98E-31E6CE55C71F}"/>
                  </a:ext>
                </a:extLst>
              </p:cNvPr>
              <p:cNvSpPr txBox="1"/>
              <p:nvPr/>
            </p:nvSpPr>
            <p:spPr>
              <a:xfrm>
                <a:off x="4038555" y="3059668"/>
                <a:ext cx="413363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kumimoji="1" lang="zh-CN" altLang="en-US" sz="2400" i="1" smtClean="0">
                              <a:latin typeface="Cambria Math" panose="02040503050406030204" pitchFamily="18" charset="0"/>
                            </a:rPr>
                          </m:ctrlPr>
                        </m:accPr>
                        <m:e>
                          <m:r>
                            <a:rPr kumimoji="1" lang="en-US" altLang="zh-CN" sz="2400" b="1" i="1" smtClean="0">
                              <a:latin typeface="Cambria Math" panose="02040503050406030204" pitchFamily="18" charset="0"/>
                            </a:rPr>
                            <m:t>𝑩</m:t>
                          </m:r>
                        </m:e>
                      </m:acc>
                      <m:r>
                        <a:rPr kumimoji="1" lang="en-US" altLang="zh-CN" sz="2400" b="0" i="1" smtClean="0">
                          <a:latin typeface="Cambria Math" panose="02040503050406030204" pitchFamily="18" charset="0"/>
                        </a:rPr>
                        <m:t>=</m:t>
                      </m:r>
                      <m:sSup>
                        <m:sSupPr>
                          <m:ctrlPr>
                            <a:rPr kumimoji="1" lang="en-US" altLang="zh-CN" sz="2400" b="0" i="1" smtClean="0">
                              <a:latin typeface="Cambria Math" panose="02040503050406030204" pitchFamily="18" charset="0"/>
                            </a:rPr>
                          </m:ctrlPr>
                        </m:sSupPr>
                        <m:e>
                          <m:r>
                            <a:rPr kumimoji="1" lang="en-US" altLang="zh-CN" sz="2400" i="1">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m:t>
                          </m:r>
                          <m:r>
                            <a:rPr kumimoji="1" lang="en-US" altLang="zh-CN" sz="2400" b="1" i="1">
                              <a:latin typeface="Cambria Math" panose="02040503050406030204" pitchFamily="18" charset="0"/>
                              <a:ea typeface="Cambria Math" panose="02040503050406030204" pitchFamily="18" charset="0"/>
                            </a:rPr>
                            <m:t>𝑨</m:t>
                          </m:r>
                          <m:r>
                            <a:rPr kumimoji="1" lang="en-US" altLang="zh-CN" sz="2400" i="1">
                              <a:latin typeface="Cambria Math" panose="02040503050406030204" pitchFamily="18" charset="0"/>
                            </a:rPr>
                            <m:t>)</m:t>
                          </m:r>
                        </m:e>
                        <m:sup>
                          <m:r>
                            <a:rPr kumimoji="1" lang="en-US" altLang="zh-CN" sz="2400" b="0" i="1" smtClean="0">
                              <a:latin typeface="Cambria Math" panose="02040503050406030204" pitchFamily="18" charset="0"/>
                            </a:rPr>
                            <m:t>−1</m:t>
                          </m:r>
                        </m:sup>
                      </m:sSup>
                      <m:r>
                        <m:rPr>
                          <m:sty m:val="p"/>
                        </m:rPr>
                        <a:rPr kumimoji="1" lang="en-US" altLang="zh-CN" sz="2400" b="0" i="0" smtClean="0">
                          <a:latin typeface="Cambria Math" panose="02040503050406030204" pitchFamily="18" charset="0"/>
                        </a:rPr>
                        <m:t>exp</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1" i="1" smtClean="0">
                          <a:latin typeface="Cambria Math" panose="02040503050406030204" pitchFamily="18" charset="0"/>
                          <a:ea typeface="Cambria Math" panose="02040503050406030204" pitchFamily="18" charset="0"/>
                        </a:rPr>
                        <m:t>𝑨</m:t>
                      </m:r>
                      <m:r>
                        <a:rPr kumimoji="1" lang="en-US" altLang="zh-CN" sz="2400" b="1" i="1" smtClean="0">
                          <a:latin typeface="Cambria Math" panose="02040503050406030204" pitchFamily="18" charset="0"/>
                          <a:ea typeface="Cambria Math" panose="02040503050406030204" pitchFamily="18" charset="0"/>
                        </a:rPr>
                        <m:t>−</m:t>
                      </m:r>
                      <m:r>
                        <a:rPr kumimoji="1" lang="en-US" altLang="zh-CN" sz="2400" b="1" i="1" smtClean="0">
                          <a:latin typeface="Cambria Math" panose="02040503050406030204" pitchFamily="18" charset="0"/>
                          <a:ea typeface="Cambria Math" panose="02040503050406030204" pitchFamily="18" charset="0"/>
                        </a:rPr>
                        <m:t>𝑰</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m:t>
                      </m:r>
                      <m:r>
                        <a:rPr kumimoji="1" lang="en-US" altLang="zh-CN" sz="2400" b="1" i="1">
                          <a:latin typeface="Cambria Math" panose="02040503050406030204" pitchFamily="18" charset="0"/>
                          <a:ea typeface="Cambria Math" panose="02040503050406030204" pitchFamily="18" charset="0"/>
                        </a:rPr>
                        <m:t>𝑨</m:t>
                      </m:r>
                    </m:oMath>
                  </m:oMathPara>
                </a14:m>
                <a:endParaRPr kumimoji="1" lang="zh-CN" altLang="en-US" sz="2400" dirty="0"/>
              </a:p>
            </p:txBody>
          </p:sp>
        </mc:Choice>
        <mc:Fallback>
          <p:sp>
            <p:nvSpPr>
              <p:cNvPr id="7" name="文本框 6">
                <a:extLst>
                  <a:ext uri="{FF2B5EF4-FFF2-40B4-BE49-F238E27FC236}">
                    <a16:creationId xmlns:a16="http://schemas.microsoft.com/office/drawing/2014/main" id="{555F063B-A6FB-2C4B-F98E-31E6CE55C71F}"/>
                  </a:ext>
                </a:extLst>
              </p:cNvPr>
              <p:cNvSpPr txBox="1">
                <a:spLocks noRot="1" noChangeAspect="1" noMove="1" noResize="1" noEditPoints="1" noAdjustHandles="1" noChangeArrowheads="1" noChangeShapeType="1" noTextEdit="1"/>
              </p:cNvSpPr>
              <p:nvPr/>
            </p:nvSpPr>
            <p:spPr>
              <a:xfrm>
                <a:off x="4038555" y="3059668"/>
                <a:ext cx="4133632" cy="369332"/>
              </a:xfrm>
              <a:prstGeom prst="rect">
                <a:avLst/>
              </a:prstGeom>
              <a:blipFill>
                <a:blip r:embed="rId4"/>
                <a:stretch>
                  <a:fillRect l="-917" t="-3226" r="-917" b="-354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6AD695EA-7601-F2EC-2C6B-D4EFF447DA85}"/>
                  </a:ext>
                </a:extLst>
              </p:cNvPr>
              <p:cNvSpPr txBox="1"/>
              <p:nvPr/>
            </p:nvSpPr>
            <p:spPr>
              <a:xfrm>
                <a:off x="4038555" y="4353638"/>
                <a:ext cx="50771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i="1">
                              <a:latin typeface="Cambria Math" panose="02040503050406030204" pitchFamily="18" charset="0"/>
                            </a:rPr>
                            <m:t>𝑡</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a:latin typeface="Cambria Math" panose="02040503050406030204" pitchFamily="18" charset="0"/>
                            </a:rPr>
                            <m:t>𝑨</m:t>
                          </m:r>
                        </m:e>
                      </m:acc>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h</m:t>
                          </m:r>
                        </m:e>
                        <m:sub>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−1</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smtClean="0">
                              <a:latin typeface="Cambria Math" panose="02040503050406030204" pitchFamily="18" charset="0"/>
                            </a:rPr>
                            <m:t>𝑩</m:t>
                          </m:r>
                        </m:e>
                      </m:acc>
                      <m:sSub>
                        <m:sSubPr>
                          <m:ctrlPr>
                            <a:rPr kumimoji="1" lang="en-US" altLang="zh-CN" sz="2800" i="1">
                              <a:latin typeface="Cambria Math" panose="02040503050406030204" pitchFamily="18" charset="0"/>
                            </a:rPr>
                          </m:ctrlPr>
                        </m:sSubPr>
                        <m:e>
                          <m:r>
                            <a:rPr kumimoji="1" lang="en-US" altLang="zh-CN" sz="2800" b="0" i="1" smtClean="0">
                              <a:latin typeface="Cambria Math" panose="02040503050406030204" pitchFamily="18" charset="0"/>
                            </a:rPr>
                            <m:t>𝑥</m:t>
                          </m:r>
                        </m:e>
                        <m:sub>
                          <m:r>
                            <a:rPr kumimoji="1" lang="en-US" altLang="zh-CN" sz="2800" i="1">
                              <a:latin typeface="Cambria Math" panose="02040503050406030204" pitchFamily="18" charset="0"/>
                            </a:rPr>
                            <m:t>𝑡</m:t>
                          </m:r>
                        </m:sub>
                      </m:sSub>
                      <m:r>
                        <a:rPr kumimoji="1" lang="en-US" altLang="zh-CN" sz="2800" b="0" i="1" smtClean="0">
                          <a:latin typeface="Cambria Math" panose="02040503050406030204" pitchFamily="18" charset="0"/>
                        </a:rPr>
                        <m:t>,</m:t>
                      </m:r>
                      <m:r>
                        <a:rPr kumimoji="1" lang="zh-CN" altLang="en-US" sz="2800" b="0" i="1" smtClean="0">
                          <a:latin typeface="Cambria Math" panose="02040503050406030204" pitchFamily="18" charset="0"/>
                        </a:rPr>
                        <m:t>  </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b="0" i="1" smtClean="0">
                              <a:latin typeface="Cambria Math" panose="02040503050406030204" pitchFamily="18" charset="0"/>
                            </a:rPr>
                            <m:t>0</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smtClean="0">
                              <a:latin typeface="Cambria Math" panose="02040503050406030204" pitchFamily="18" charset="0"/>
                            </a:rPr>
                            <m:t>𝑩</m:t>
                          </m:r>
                        </m:e>
                      </m:acc>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b="0" i="1" smtClean="0">
                              <a:latin typeface="Cambria Math" panose="02040503050406030204" pitchFamily="18" charset="0"/>
                            </a:rPr>
                            <m:t>𝑜</m:t>
                          </m:r>
                        </m:sub>
                      </m:sSub>
                    </m:oMath>
                  </m:oMathPara>
                </a14:m>
                <a:endParaRPr kumimoji="1" lang="zh-CN" altLang="en-US" sz="2800" dirty="0"/>
              </a:p>
            </p:txBody>
          </p:sp>
        </mc:Choice>
        <mc:Fallback>
          <p:sp>
            <p:nvSpPr>
              <p:cNvPr id="8" name="文本框 7">
                <a:extLst>
                  <a:ext uri="{FF2B5EF4-FFF2-40B4-BE49-F238E27FC236}">
                    <a16:creationId xmlns:a16="http://schemas.microsoft.com/office/drawing/2014/main" id="{6AD695EA-7601-F2EC-2C6B-D4EFF447DA85}"/>
                  </a:ext>
                </a:extLst>
              </p:cNvPr>
              <p:cNvSpPr txBox="1">
                <a:spLocks noRot="1" noChangeAspect="1" noMove="1" noResize="1" noEditPoints="1" noAdjustHandles="1" noChangeArrowheads="1" noChangeShapeType="1" noTextEdit="1"/>
              </p:cNvSpPr>
              <p:nvPr/>
            </p:nvSpPr>
            <p:spPr>
              <a:xfrm>
                <a:off x="4038555" y="4353638"/>
                <a:ext cx="5077159" cy="430887"/>
              </a:xfrm>
              <a:prstGeom prst="rect">
                <a:avLst/>
              </a:prstGeom>
              <a:blipFill>
                <a:blip r:embed="rId5"/>
                <a:stretch>
                  <a:fillRect l="-998" b="-1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EBCF2A5B-2EC1-B9CB-7138-85262E70067C}"/>
                  </a:ext>
                </a:extLst>
              </p:cNvPr>
              <p:cNvSpPr txBox="1"/>
              <p:nvPr/>
            </p:nvSpPr>
            <p:spPr>
              <a:xfrm>
                <a:off x="4079195" y="5118338"/>
                <a:ext cx="145559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𝑦</m:t>
                          </m:r>
                        </m:e>
                        <m:sub>
                          <m:r>
                            <a:rPr kumimoji="1" lang="en-US" altLang="zh-CN" sz="2800" i="1" smtClean="0">
                              <a:latin typeface="Cambria Math" panose="02040503050406030204" pitchFamily="18" charset="0"/>
                            </a:rPr>
                            <m:t>𝑡</m:t>
                          </m:r>
                        </m:sub>
                      </m:sSub>
                      <m:r>
                        <a:rPr kumimoji="1" lang="en-US" altLang="zh-CN" sz="2800" b="0" i="1" smtClean="0">
                          <a:latin typeface="Cambria Math" panose="02040503050406030204" pitchFamily="18" charset="0"/>
                        </a:rPr>
                        <m:t>=</m:t>
                      </m:r>
                      <m:acc>
                        <m:accPr>
                          <m:chr m:val="̅"/>
                          <m:ctrlPr>
                            <a:rPr kumimoji="1" lang="zh-CN" altLang="en-US" sz="2800" i="1" smtClean="0">
                              <a:latin typeface="Cambria Math" panose="02040503050406030204" pitchFamily="18" charset="0"/>
                            </a:rPr>
                          </m:ctrlPr>
                        </m:accPr>
                        <m:e>
                          <m:r>
                            <a:rPr kumimoji="1" lang="en-US" altLang="zh-CN" sz="2800" b="1" i="1" smtClean="0">
                              <a:latin typeface="Cambria Math" panose="02040503050406030204" pitchFamily="18" charset="0"/>
                            </a:rPr>
                            <m:t>𝑪</m:t>
                          </m:r>
                        </m:e>
                      </m:acc>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i="1">
                              <a:latin typeface="Cambria Math" panose="02040503050406030204" pitchFamily="18" charset="0"/>
                            </a:rPr>
                            <m:t>𝑡</m:t>
                          </m:r>
                        </m:sub>
                      </m:sSub>
                    </m:oMath>
                  </m:oMathPara>
                </a14:m>
                <a:endParaRPr kumimoji="1" lang="zh-CN" altLang="en-US" sz="2800" dirty="0"/>
              </a:p>
            </p:txBody>
          </p:sp>
        </mc:Choice>
        <mc:Fallback>
          <p:sp>
            <p:nvSpPr>
              <p:cNvPr id="9" name="文本框 8">
                <a:extLst>
                  <a:ext uri="{FF2B5EF4-FFF2-40B4-BE49-F238E27FC236}">
                    <a16:creationId xmlns:a16="http://schemas.microsoft.com/office/drawing/2014/main" id="{EBCF2A5B-2EC1-B9CB-7138-85262E70067C}"/>
                  </a:ext>
                </a:extLst>
              </p:cNvPr>
              <p:cNvSpPr txBox="1">
                <a:spLocks noRot="1" noChangeAspect="1" noMove="1" noResize="1" noEditPoints="1" noAdjustHandles="1" noChangeArrowheads="1" noChangeShapeType="1" noTextEdit="1"/>
              </p:cNvSpPr>
              <p:nvPr/>
            </p:nvSpPr>
            <p:spPr>
              <a:xfrm>
                <a:off x="4079195" y="5118338"/>
                <a:ext cx="1455590" cy="431785"/>
              </a:xfrm>
              <a:prstGeom prst="rect">
                <a:avLst/>
              </a:prstGeom>
              <a:blipFill>
                <a:blip r:embed="rId6"/>
                <a:stretch>
                  <a:fillRect l="-5217" b="-264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4997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B5CD326-0C37-C676-DA84-81786CBFA185}"/>
              </a:ext>
            </a:extLst>
          </p:cNvPr>
          <p:cNvSpPr>
            <a:spLocks noGrp="1"/>
          </p:cNvSpPr>
          <p:nvPr>
            <p:ph type="title"/>
          </p:nvPr>
        </p:nvSpPr>
        <p:spPr/>
        <p:txBody>
          <a:bodyPr/>
          <a:lstStyle/>
          <a:p>
            <a:r>
              <a:rPr lang="zh-CN" altLang="en-US" dirty="0"/>
              <a:t>离散 </a:t>
            </a:r>
            <a:r>
              <a:rPr lang="en" altLang="zh-CN" dirty="0"/>
              <a:t>SSM</a:t>
            </a:r>
            <a:endParaRPr lang="zh-CN" altLang="en-US" dirty="0"/>
          </a:p>
        </p:txBody>
      </p:sp>
      <p:pic>
        <p:nvPicPr>
          <p:cNvPr id="3074" name="Picture 2">
            <a:extLst>
              <a:ext uri="{FF2B5EF4-FFF2-40B4-BE49-F238E27FC236}">
                <a16:creationId xmlns:a16="http://schemas.microsoft.com/office/drawing/2014/main" id="{41B7F41B-3E9E-A402-9C70-7CB5A071B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617" y="1580266"/>
            <a:ext cx="9235491" cy="47193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FFB88CC1-2857-634D-581E-427E9EE4B3F2}"/>
                  </a:ext>
                </a:extLst>
              </p:cNvPr>
              <p:cNvSpPr>
                <a:spLocks noGrp="1"/>
              </p:cNvSpPr>
              <p:nvPr>
                <p:ph sz="half" idx="1"/>
              </p:nvPr>
            </p:nvSpPr>
            <p:spPr>
              <a:xfrm>
                <a:off x="704915" y="1341120"/>
                <a:ext cx="10963473" cy="4836160"/>
              </a:xfrm>
            </p:spPr>
            <p:txBody>
              <a:bodyPr/>
              <a:lstStyle/>
              <a:p>
                <a:pPr marL="0" indent="0">
                  <a:lnSpc>
                    <a:spcPct val="100000"/>
                  </a:lnSpc>
                  <a:buNone/>
                </a:pPr>
                <a:endParaRPr lang="en-US" altLang="zh-CN" dirty="0"/>
              </a:p>
              <a:p>
                <a:pPr marL="0" indent="0">
                  <a:lnSpc>
                    <a:spcPct val="100000"/>
                  </a:lnSpc>
                  <a:buNone/>
                </a:pPr>
                <a:endParaRPr lang="en-US" altLang="zh-CN" dirty="0"/>
              </a:p>
              <a:p>
                <a:pPr marL="0" indent="0">
                  <a:lnSpc>
                    <a:spcPct val="100000"/>
                  </a:lnSpc>
                  <a:buNone/>
                </a:pPr>
                <a:endParaRPr lang="en-US" altLang="zh-CN" dirty="0"/>
              </a:p>
              <a:p>
                <a:pPr>
                  <a:lnSpc>
                    <a:spcPct val="100000"/>
                  </a:lnSpc>
                </a:pPr>
                <a:endParaRPr lang="en-US" altLang="zh-CN" dirty="0"/>
              </a:p>
              <a:p>
                <a:pPr>
                  <a:lnSpc>
                    <a:spcPct val="100000"/>
                  </a:lnSpc>
                </a:pPr>
                <a:r>
                  <a:rPr lang="zh-CN" altLang="en-US" dirty="0"/>
                  <a:t>函数到函数</a:t>
                </a:r>
                <a:endParaRPr lang="en-US" altLang="zh-CN" dirty="0"/>
              </a:p>
              <a:p>
                <a:pPr>
                  <a:lnSpc>
                    <a:spcPct val="100000"/>
                  </a:lnSpc>
                </a:pPr>
                <a14:m>
                  <m:oMath xmlns:m="http://schemas.openxmlformats.org/officeDocument/2006/math">
                    <m:r>
                      <a:rPr lang="en" altLang="zh-CN" sz="2400" i="1" dirty="0" smtClean="0">
                        <a:latin typeface="Cambria Math" panose="02040503050406030204" pitchFamily="18" charset="0"/>
                      </a:rPr>
                      <m:t>𝑥</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𝑡</m:t>
                    </m:r>
                    <m:r>
                      <a:rPr lang="en" altLang="zh-CN" sz="2400" i="1" dirty="0" smtClean="0">
                        <a:latin typeface="Cambria Math" panose="02040503050406030204" pitchFamily="18" charset="0"/>
                      </a:rPr>
                      <m:t>) → </m:t>
                    </m:r>
                    <m:r>
                      <a:rPr lang="en" altLang="zh-CN" sz="2400" i="1" dirty="0" smtClean="0">
                        <a:latin typeface="Cambria Math" panose="02040503050406030204" pitchFamily="18" charset="0"/>
                      </a:rPr>
                      <m:t>𝑦</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𝑡</m:t>
                    </m:r>
                    <m:r>
                      <a:rPr lang="en" altLang="zh-CN" sz="2400" i="1" dirty="0" smtClean="0">
                        <a:latin typeface="Cambria Math" panose="02040503050406030204" pitchFamily="18" charset="0"/>
                      </a:rPr>
                      <m:t>)</m:t>
                    </m:r>
                  </m:oMath>
                </a14:m>
                <a:endParaRPr lang="en-US" altLang="zh-CN" sz="2400" dirty="0"/>
              </a:p>
              <a:p>
                <a:pPr marL="0" indent="0">
                  <a:lnSpc>
                    <a:spcPct val="100000"/>
                  </a:lnSpc>
                  <a:buNone/>
                </a:pPr>
                <a:endParaRPr lang="en-US" altLang="zh-CN" dirty="0"/>
              </a:p>
              <a:p>
                <a:pPr marL="0" indent="0">
                  <a:lnSpc>
                    <a:spcPct val="100000"/>
                  </a:lnSpc>
                  <a:buNone/>
                </a:pPr>
                <a:endParaRPr lang="en-US" altLang="zh-CN" dirty="0"/>
              </a:p>
              <a:p>
                <a:pPr>
                  <a:lnSpc>
                    <a:spcPct val="100000"/>
                  </a:lnSpc>
                </a:pPr>
                <a:r>
                  <a:rPr lang="zh-CN" altLang="en-US" dirty="0"/>
                  <a:t>序列到序列</a:t>
                </a:r>
                <a:endParaRPr lang="en-US" altLang="zh-CN" dirty="0"/>
              </a:p>
              <a:p>
                <a:pPr>
                  <a:lnSpc>
                    <a:spcPct val="100000"/>
                  </a:lnSpc>
                </a:pP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𝑥</m:t>
                        </m:r>
                      </m:e>
                      <m:sub>
                        <m:r>
                          <a:rPr kumimoji="1" lang="en-US" altLang="zh-CN" sz="2400" b="0" i="1" smtClean="0">
                            <a:latin typeface="Cambria Math" panose="02040503050406030204" pitchFamily="18" charset="0"/>
                          </a:rPr>
                          <m:t>𝑘</m:t>
                        </m:r>
                      </m:sub>
                    </m:sSub>
                    <m:r>
                      <a:rPr lang="en" altLang="zh-CN" sz="2400" i="1" dirty="0"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𝑦</m:t>
                        </m:r>
                      </m:e>
                      <m:sub>
                        <m:r>
                          <a:rPr kumimoji="1" lang="en-US" altLang="zh-CN" sz="2400" b="0" i="1" smtClean="0">
                            <a:latin typeface="Cambria Math" panose="02040503050406030204" pitchFamily="18" charset="0"/>
                          </a:rPr>
                          <m:t>𝑘</m:t>
                        </m:r>
                      </m:sub>
                    </m:sSub>
                  </m:oMath>
                </a14:m>
                <a:endParaRPr lang="zh-CN" altLang="en-US" sz="2400" i="1" dirty="0"/>
              </a:p>
            </p:txBody>
          </p:sp>
        </mc:Choice>
        <mc:Fallback>
          <p:sp>
            <p:nvSpPr>
              <p:cNvPr id="5" name="内容占位符 4">
                <a:extLst>
                  <a:ext uri="{FF2B5EF4-FFF2-40B4-BE49-F238E27FC236}">
                    <a16:creationId xmlns:a16="http://schemas.microsoft.com/office/drawing/2014/main" id="{FFB88CC1-2857-634D-581E-427E9EE4B3F2}"/>
                  </a:ext>
                </a:extLst>
              </p:cNvPr>
              <p:cNvSpPr>
                <a:spLocks noGrp="1" noRot="1" noChangeAspect="1" noMove="1" noResize="1" noEditPoints="1" noAdjustHandles="1" noChangeArrowheads="1" noChangeShapeType="1" noTextEdit="1"/>
              </p:cNvSpPr>
              <p:nvPr>
                <p:ph sz="half" idx="1"/>
              </p:nvPr>
            </p:nvSpPr>
            <p:spPr>
              <a:xfrm>
                <a:off x="704915" y="1341120"/>
                <a:ext cx="10963473" cy="4836160"/>
              </a:xfrm>
              <a:blipFill>
                <a:blip r:embed="rId3"/>
                <a:stretch>
                  <a:fillRect l="-8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5708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10080"/>
            <a:ext cx="11161240" cy="4100440"/>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00000"/>
              </a:lnSpc>
            </a:pPr>
            <a:r>
              <a:rPr lang="zh-CN" altLang="en-US" sz="13800" dirty="0"/>
              <a:t>计算离散模型</a:t>
            </a:r>
            <a:endParaRPr lang="en-US" altLang="zh-CN" sz="13800" dirty="0"/>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02</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221212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02A5540-EA98-C76A-2A06-EAE8244AEE2A}"/>
              </a:ext>
            </a:extLst>
          </p:cNvPr>
          <p:cNvSpPr>
            <a:spLocks noGrp="1"/>
          </p:cNvSpPr>
          <p:nvPr>
            <p:ph type="title"/>
          </p:nvPr>
        </p:nvSpPr>
        <p:spPr/>
        <p:txBody>
          <a:bodyPr/>
          <a:lstStyle/>
          <a:p>
            <a:r>
              <a:rPr lang="en" altLang="zh-CN" dirty="0"/>
              <a:t>Recurrent Representation</a:t>
            </a:r>
            <a:r>
              <a:rPr lang="zh-CN" altLang="en-US" dirty="0"/>
              <a:t> 循环表示</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2661AC11-80B7-3034-27E4-32DAA0CE4CF7}"/>
                  </a:ext>
                </a:extLst>
              </p:cNvPr>
              <p:cNvSpPr>
                <a:spLocks noGrp="1"/>
              </p:cNvSpPr>
              <p:nvPr>
                <p:ph sz="half" idx="1"/>
              </p:nvPr>
            </p:nvSpPr>
            <p:spPr/>
            <p:txBody>
              <a:bodyPr/>
              <a:lstStyle/>
              <a:p>
                <a:r>
                  <a:rPr lang="zh-CN" altLang="en-US" dirty="0"/>
                  <a:t>在每个时间步，我们计算当前输入 </a:t>
                </a:r>
                <a14:m>
                  <m:oMath xmlns:m="http://schemas.openxmlformats.org/officeDocument/2006/math">
                    <m:acc>
                      <m:accPr>
                        <m:chr m:val="̅"/>
                        <m:ctrlPr>
                          <a:rPr lang="zh-CN" altLang="en-US" i="1">
                            <a:latin typeface="Cambria Math" panose="02040503050406030204" pitchFamily="18" charset="0"/>
                          </a:rPr>
                        </m:ctrlPr>
                      </m:accPr>
                      <m:e>
                        <m:r>
                          <a:rPr lang="en-US" altLang="zh-CN" b="1" i="1">
                            <a:latin typeface="Cambria Math" panose="02040503050406030204" pitchFamily="18" charset="0"/>
                          </a:rPr>
                          <m:t>𝑩</m:t>
                        </m:r>
                      </m:e>
                    </m:acc>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oMath>
                </a14:m>
                <a:r>
                  <a:rPr lang="zh-CN" altLang="en-US" dirty="0"/>
                  <a:t> 如何影响前一个状态 </a:t>
                </a:r>
                <a14:m>
                  <m:oMath xmlns:m="http://schemas.openxmlformats.org/officeDocument/2006/math">
                    <m:acc>
                      <m:accPr>
                        <m:chr m:val="̅"/>
                        <m:ctrlPr>
                          <a:rPr lang="zh-CN" altLang="en-US" i="1">
                            <a:latin typeface="Cambria Math" panose="02040503050406030204" pitchFamily="18" charset="0"/>
                          </a:rPr>
                        </m:ctrlPr>
                      </m:accPr>
                      <m:e>
                        <m:r>
                          <a:rPr lang="en-US" altLang="zh-CN" b="1" i="1">
                            <a:latin typeface="Cambria Math" panose="02040503050406030204" pitchFamily="18" charset="0"/>
                          </a:rPr>
                          <m:t>𝑨</m:t>
                        </m:r>
                      </m:e>
                    </m:acc>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zh-CN" altLang="en" dirty="0"/>
                  <a:t>，</a:t>
                </a:r>
                <a:r>
                  <a:rPr lang="zh-CN" altLang="en-US" dirty="0"/>
                  <a:t>然后计算预测输出 </a:t>
                </a:r>
                <a14:m>
                  <m:oMath xmlns:m="http://schemas.openxmlformats.org/officeDocument/2006/math">
                    <m:acc>
                      <m:accPr>
                        <m:chr m:val="̅"/>
                        <m:ctrlPr>
                          <a:rPr lang="zh-CN" altLang="en-US" i="1">
                            <a:latin typeface="Cambria Math" panose="02040503050406030204" pitchFamily="18" charset="0"/>
                          </a:rPr>
                        </m:ctrlPr>
                      </m:accPr>
                      <m:e>
                        <m:r>
                          <a:rPr lang="en-US" altLang="zh-CN" b="1" i="1">
                            <a:latin typeface="Cambria Math" panose="02040503050406030204" pitchFamily="18" charset="0"/>
                          </a:rPr>
                          <m:t>𝑪</m:t>
                        </m:r>
                      </m:e>
                    </m:acc>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r>
                  <a:rPr lang="zh-CN" altLang="en-US" dirty="0"/>
                  <a:t>：</a:t>
                </a:r>
                <a:endParaRPr lang="en" altLang="zh-CN" dirty="0"/>
              </a:p>
            </p:txBody>
          </p:sp>
        </mc:Choice>
        <mc:Fallback>
          <p:sp>
            <p:nvSpPr>
              <p:cNvPr id="4" name="内容占位符 3">
                <a:extLst>
                  <a:ext uri="{FF2B5EF4-FFF2-40B4-BE49-F238E27FC236}">
                    <a16:creationId xmlns:a16="http://schemas.microsoft.com/office/drawing/2014/main" id="{2661AC11-80B7-3034-27E4-32DAA0CE4CF7}"/>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4098" name="Picture 2">
            <a:extLst>
              <a:ext uri="{FF2B5EF4-FFF2-40B4-BE49-F238E27FC236}">
                <a16:creationId xmlns:a16="http://schemas.microsoft.com/office/drawing/2014/main" id="{1DB84C9D-40A1-70F9-1A6B-9923F7343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14" y="2118556"/>
            <a:ext cx="10957794" cy="407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55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02A5540-EA98-C76A-2A06-EAE8244AEE2A}"/>
              </a:ext>
            </a:extLst>
          </p:cNvPr>
          <p:cNvSpPr>
            <a:spLocks noGrp="1"/>
          </p:cNvSpPr>
          <p:nvPr>
            <p:ph type="title"/>
          </p:nvPr>
        </p:nvSpPr>
        <p:spPr/>
        <p:txBody>
          <a:bodyPr/>
          <a:lstStyle/>
          <a:p>
            <a:r>
              <a:rPr lang="en" altLang="zh-CN" dirty="0"/>
              <a:t>Recurrent Representation</a:t>
            </a:r>
            <a:r>
              <a:rPr lang="zh-CN" altLang="en-US" dirty="0"/>
              <a:t> 循环表示</a:t>
            </a:r>
          </a:p>
        </p:txBody>
      </p:sp>
      <p:pic>
        <p:nvPicPr>
          <p:cNvPr id="5122" name="Picture 2">
            <a:extLst>
              <a:ext uri="{FF2B5EF4-FFF2-40B4-BE49-F238E27FC236}">
                <a16:creationId xmlns:a16="http://schemas.microsoft.com/office/drawing/2014/main" id="{433FFEF4-69FD-FF6D-172D-C89424B51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 y="1539466"/>
            <a:ext cx="12196763" cy="484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12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02A5540-EA98-C76A-2A06-EAE8244AEE2A}"/>
              </a:ext>
            </a:extLst>
          </p:cNvPr>
          <p:cNvSpPr>
            <a:spLocks noGrp="1"/>
          </p:cNvSpPr>
          <p:nvPr>
            <p:ph type="title"/>
          </p:nvPr>
        </p:nvSpPr>
        <p:spPr/>
        <p:txBody>
          <a:bodyPr/>
          <a:lstStyle/>
          <a:p>
            <a:r>
              <a:rPr lang="en" altLang="zh-CN" dirty="0"/>
              <a:t>Recurrent Representation</a:t>
            </a:r>
            <a:r>
              <a:rPr lang="zh-CN" altLang="en-US" dirty="0"/>
              <a:t> 循环表示</a:t>
            </a:r>
          </a:p>
        </p:txBody>
      </p:sp>
      <p:pic>
        <p:nvPicPr>
          <p:cNvPr id="6146" name="Picture 2">
            <a:extLst>
              <a:ext uri="{FF2B5EF4-FFF2-40B4-BE49-F238E27FC236}">
                <a16:creationId xmlns:a16="http://schemas.microsoft.com/office/drawing/2014/main" id="{C73BD1D1-1F12-FFD8-BFD1-557D19663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807" y="1582104"/>
            <a:ext cx="11573127" cy="464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3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F5F830E-463B-2E78-F091-64A3A5CC33B4}"/>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752E940C-A8DC-65BB-BF8B-ADF6B5CD1B50}"/>
              </a:ext>
            </a:extLst>
          </p:cNvPr>
          <p:cNvSpPr>
            <a:spLocks noGrp="1"/>
          </p:cNvSpPr>
          <p:nvPr>
            <p:ph sz="half" idx="1"/>
          </p:nvPr>
        </p:nvSpPr>
        <p:spPr/>
        <p:txBody>
          <a:bodyPr/>
          <a:lstStyle/>
          <a:p>
            <a:r>
              <a:rPr lang="zh-CN" altLang="en-US" dirty="0"/>
              <a:t>那不就是个 </a:t>
            </a:r>
            <a:r>
              <a:rPr lang="en-US" altLang="zh-CN" dirty="0"/>
              <a:t>RNN </a:t>
            </a:r>
            <a:r>
              <a:rPr lang="zh-CN" altLang="en-US" dirty="0"/>
              <a:t>吗？问题是 </a:t>
            </a:r>
            <a:r>
              <a:rPr lang="en-US" altLang="zh-CN" dirty="0"/>
              <a:t>RNN</a:t>
            </a:r>
            <a:r>
              <a:rPr lang="zh-CN" altLang="en-US" dirty="0"/>
              <a:t> 推理快、训练慢，记不住长序列问题还会梯度消失</a:t>
            </a:r>
          </a:p>
        </p:txBody>
      </p:sp>
    </p:spTree>
    <p:extLst>
      <p:ext uri="{BB962C8B-B14F-4D97-AF65-F5344CB8AC3E}">
        <p14:creationId xmlns:p14="http://schemas.microsoft.com/office/powerpoint/2010/main" val="3341792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10080"/>
            <a:ext cx="11161240" cy="4100440"/>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00000"/>
              </a:lnSpc>
            </a:pPr>
            <a:r>
              <a:rPr lang="en-US" altLang="zh-CN" sz="13800" dirty="0">
                <a:latin typeface="Futura Medium" panose="020B0602020204020303" pitchFamily="34" charset="-79"/>
                <a:cs typeface="Futura Medium" panose="020B0602020204020303" pitchFamily="34" charset="-79"/>
              </a:rPr>
              <a:t>CNN</a:t>
            </a:r>
            <a:r>
              <a:rPr lang="zh-CN" altLang="en-US" sz="13800" dirty="0">
                <a:latin typeface="Futura Medium" panose="020B0602020204020303" pitchFamily="34" charset="-79"/>
                <a:cs typeface="Futura Medium" panose="020B0602020204020303" pitchFamily="34" charset="-79"/>
              </a:rPr>
              <a:t> 表示</a:t>
            </a:r>
            <a:endParaRPr lang="en-US" altLang="zh-CN" sz="13800" dirty="0"/>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03</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1369692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F5B53A39-850C-543A-901E-294AA3093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0" y="1788908"/>
            <a:ext cx="7165895" cy="4778738"/>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5170970A-0A9B-97A9-1279-3D8268368657}"/>
              </a:ext>
            </a:extLst>
          </p:cNvPr>
          <p:cNvSpPr>
            <a:spLocks noGrp="1"/>
          </p:cNvSpPr>
          <p:nvPr>
            <p:ph type="title"/>
          </p:nvPr>
        </p:nvSpPr>
        <p:spPr/>
        <p:txBody>
          <a:bodyPr/>
          <a:lstStyle/>
          <a:p>
            <a:r>
              <a:rPr lang="en" altLang="zh-CN" dirty="0"/>
              <a:t>Convolution Representation</a:t>
            </a:r>
            <a:r>
              <a:rPr lang="zh-CN" altLang="en-US" dirty="0"/>
              <a:t> 卷积表示</a:t>
            </a:r>
          </a:p>
        </p:txBody>
      </p:sp>
      <p:sp>
        <p:nvSpPr>
          <p:cNvPr id="4" name="内容占位符 3">
            <a:extLst>
              <a:ext uri="{FF2B5EF4-FFF2-40B4-BE49-F238E27FC236}">
                <a16:creationId xmlns:a16="http://schemas.microsoft.com/office/drawing/2014/main" id="{F8632606-C7FC-A92E-2EB4-8209DBFDDB07}"/>
              </a:ext>
            </a:extLst>
          </p:cNvPr>
          <p:cNvSpPr>
            <a:spLocks noGrp="1"/>
          </p:cNvSpPr>
          <p:nvPr>
            <p:ph sz="half" idx="1"/>
          </p:nvPr>
        </p:nvSpPr>
        <p:spPr/>
        <p:txBody>
          <a:bodyPr/>
          <a:lstStyle/>
          <a:p>
            <a:r>
              <a:rPr lang="en" altLang="zh-CN" dirty="0"/>
              <a:t>SSM </a:t>
            </a:r>
            <a:r>
              <a:rPr lang="zh-CN" altLang="en-US" dirty="0"/>
              <a:t>另一种表示是卷积，</a:t>
            </a:r>
            <a:r>
              <a:rPr lang="en-US" altLang="zh-CN" dirty="0"/>
              <a:t>CNN</a:t>
            </a:r>
            <a:r>
              <a:rPr lang="zh-CN" altLang="en-US" dirty="0"/>
              <a:t> 使用卷积核 </a:t>
            </a:r>
            <a:r>
              <a:rPr lang="en-US" altLang="zh-CN" dirty="0"/>
              <a:t>Kernel</a:t>
            </a:r>
            <a:r>
              <a:rPr lang="zh-CN" altLang="en-US" dirty="0"/>
              <a:t> 来提取聚合特征：</a:t>
            </a:r>
          </a:p>
        </p:txBody>
      </p:sp>
    </p:spTree>
    <p:extLst>
      <p:ext uri="{BB962C8B-B14F-4D97-AF65-F5344CB8AC3E}">
        <p14:creationId xmlns:p14="http://schemas.microsoft.com/office/powerpoint/2010/main" val="2228813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170970A-0A9B-97A9-1279-3D8268368657}"/>
              </a:ext>
            </a:extLst>
          </p:cNvPr>
          <p:cNvSpPr>
            <a:spLocks noGrp="1"/>
          </p:cNvSpPr>
          <p:nvPr>
            <p:ph type="title"/>
          </p:nvPr>
        </p:nvSpPr>
        <p:spPr/>
        <p:txBody>
          <a:bodyPr/>
          <a:lstStyle/>
          <a:p>
            <a:r>
              <a:rPr lang="en" altLang="zh-CN" dirty="0"/>
              <a:t>Convolution Representation</a:t>
            </a:r>
            <a:r>
              <a:rPr lang="zh-CN" altLang="en-US" dirty="0"/>
              <a:t> 卷积表示</a:t>
            </a:r>
          </a:p>
        </p:txBody>
      </p:sp>
      <p:sp>
        <p:nvSpPr>
          <p:cNvPr id="4" name="内容占位符 3">
            <a:extLst>
              <a:ext uri="{FF2B5EF4-FFF2-40B4-BE49-F238E27FC236}">
                <a16:creationId xmlns:a16="http://schemas.microsoft.com/office/drawing/2014/main" id="{F8632606-C7FC-A92E-2EB4-8209DBFDDB07}"/>
              </a:ext>
            </a:extLst>
          </p:cNvPr>
          <p:cNvSpPr>
            <a:spLocks noGrp="1"/>
          </p:cNvSpPr>
          <p:nvPr>
            <p:ph sz="half" idx="1"/>
          </p:nvPr>
        </p:nvSpPr>
        <p:spPr/>
        <p:txBody>
          <a:bodyPr/>
          <a:lstStyle/>
          <a:p>
            <a:r>
              <a:rPr lang="en" altLang="zh-CN" dirty="0"/>
              <a:t>SSM </a:t>
            </a:r>
            <a:r>
              <a:rPr lang="zh-CN" altLang="en-US" dirty="0"/>
              <a:t>另一种表示是卷积，</a:t>
            </a:r>
            <a:r>
              <a:rPr lang="en-US" altLang="zh-CN" dirty="0"/>
              <a:t>CNN</a:t>
            </a:r>
            <a:r>
              <a:rPr lang="zh-CN" altLang="en-US" dirty="0"/>
              <a:t> 使用卷积核 </a:t>
            </a:r>
            <a:r>
              <a:rPr lang="en-US" altLang="zh-CN" dirty="0"/>
              <a:t>Kernel</a:t>
            </a:r>
            <a:r>
              <a:rPr lang="zh-CN" altLang="en-US" dirty="0"/>
              <a:t> 来提取聚合特征：</a:t>
            </a:r>
          </a:p>
        </p:txBody>
      </p:sp>
      <p:pic>
        <p:nvPicPr>
          <p:cNvPr id="8194" name="Picture 2">
            <a:extLst>
              <a:ext uri="{FF2B5EF4-FFF2-40B4-BE49-F238E27FC236}">
                <a16:creationId xmlns:a16="http://schemas.microsoft.com/office/drawing/2014/main" id="{F2F5A912-917C-FF9D-24A7-21FCE192D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042" y="1998096"/>
            <a:ext cx="10671086" cy="430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3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en-US" altLang="zh-CN" dirty="0">
                <a:sym typeface="Huawei Sans" panose="020C0503030203020204" pitchFamily="34" charset="0"/>
              </a:rPr>
              <a:t>Mamba</a:t>
            </a:r>
            <a:endParaRPr lang="zh-CN" altLang="en-US" dirty="0"/>
          </a:p>
        </p:txBody>
      </p:sp>
      <p:pic>
        <p:nvPicPr>
          <p:cNvPr id="8" name="图片 7">
            <a:extLst>
              <a:ext uri="{FF2B5EF4-FFF2-40B4-BE49-F238E27FC236}">
                <a16:creationId xmlns:a16="http://schemas.microsoft.com/office/drawing/2014/main" id="{D19EE242-181E-0680-0CD0-FD031FE3D11D}"/>
              </a:ext>
            </a:extLst>
          </p:cNvPr>
          <p:cNvPicPr>
            <a:picLocks noChangeAspect="1"/>
          </p:cNvPicPr>
          <p:nvPr/>
        </p:nvPicPr>
        <p:blipFill>
          <a:blip r:embed="rId2"/>
          <a:stretch>
            <a:fillRect/>
          </a:stretch>
        </p:blipFill>
        <p:spPr>
          <a:xfrm>
            <a:off x="773191" y="1217258"/>
            <a:ext cx="10650380" cy="5082328"/>
          </a:xfrm>
          <a:prstGeom prst="rect">
            <a:avLst/>
          </a:prstGeom>
        </p:spPr>
      </p:pic>
      <p:sp>
        <p:nvSpPr>
          <p:cNvPr id="2" name="矩形 1">
            <a:extLst>
              <a:ext uri="{FF2B5EF4-FFF2-40B4-BE49-F238E27FC236}">
                <a16:creationId xmlns:a16="http://schemas.microsoft.com/office/drawing/2014/main" id="{B8C7EA79-CB98-6E93-08DE-10F00E04C035}"/>
              </a:ext>
            </a:extLst>
          </p:cNvPr>
          <p:cNvSpPr/>
          <p:nvPr/>
        </p:nvSpPr>
        <p:spPr>
          <a:xfrm>
            <a:off x="3911143" y="1977546"/>
            <a:ext cx="5577840" cy="89602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30062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170970A-0A9B-97A9-1279-3D8268368657}"/>
              </a:ext>
            </a:extLst>
          </p:cNvPr>
          <p:cNvSpPr>
            <a:spLocks noGrp="1"/>
          </p:cNvSpPr>
          <p:nvPr>
            <p:ph type="title"/>
          </p:nvPr>
        </p:nvSpPr>
        <p:spPr/>
        <p:txBody>
          <a:bodyPr/>
          <a:lstStyle/>
          <a:p>
            <a:r>
              <a:rPr lang="en" altLang="zh-CN" dirty="0"/>
              <a:t>Convolution Representation</a:t>
            </a:r>
            <a:r>
              <a:rPr lang="zh-CN" altLang="en-US" dirty="0"/>
              <a:t> 卷积表示</a:t>
            </a:r>
          </a:p>
        </p:txBody>
      </p:sp>
      <p:sp>
        <p:nvSpPr>
          <p:cNvPr id="4" name="内容占位符 3">
            <a:extLst>
              <a:ext uri="{FF2B5EF4-FFF2-40B4-BE49-F238E27FC236}">
                <a16:creationId xmlns:a16="http://schemas.microsoft.com/office/drawing/2014/main" id="{F8632606-C7FC-A92E-2EB4-8209DBFDDB07}"/>
              </a:ext>
            </a:extLst>
          </p:cNvPr>
          <p:cNvSpPr>
            <a:spLocks noGrp="1"/>
          </p:cNvSpPr>
          <p:nvPr>
            <p:ph sz="half" idx="1"/>
          </p:nvPr>
        </p:nvSpPr>
        <p:spPr/>
        <p:txBody>
          <a:bodyPr/>
          <a:lstStyle/>
          <a:p>
            <a:r>
              <a:rPr lang="zh-CN" altLang="en-US" dirty="0"/>
              <a:t>卷积核从 </a:t>
            </a:r>
            <a:r>
              <a:rPr lang="en" altLang="zh-CN" dirty="0"/>
              <a:t>SSM </a:t>
            </a:r>
            <a:r>
              <a:rPr lang="zh-CN" altLang="en-US" dirty="0"/>
              <a:t>公式推导，得到：</a:t>
            </a:r>
          </a:p>
        </p:txBody>
      </p:sp>
      <p:pic>
        <p:nvPicPr>
          <p:cNvPr id="9218" name="Picture 2">
            <a:extLst>
              <a:ext uri="{FF2B5EF4-FFF2-40B4-BE49-F238E27FC236}">
                <a16:creationId xmlns:a16="http://schemas.microsoft.com/office/drawing/2014/main" id="{B9899CEA-098B-930F-091C-98B3B3E65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07" y="2600960"/>
            <a:ext cx="10730327" cy="3375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967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11E3595-377D-D880-84F7-F1F2A1042ACD}"/>
              </a:ext>
            </a:extLst>
          </p:cNvPr>
          <p:cNvSpPr>
            <a:spLocks noGrp="1"/>
          </p:cNvSpPr>
          <p:nvPr>
            <p:ph type="title"/>
          </p:nvPr>
        </p:nvSpPr>
        <p:spPr/>
        <p:txBody>
          <a:bodyPr/>
          <a:lstStyle/>
          <a:p>
            <a:r>
              <a:rPr lang="en" altLang="zh-CN" dirty="0"/>
              <a:t>Convolution Representation</a:t>
            </a:r>
            <a:r>
              <a:rPr lang="zh-CN" altLang="en-US" dirty="0"/>
              <a:t> 卷积表示</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6AD695EA-7601-F2EC-2C6B-D4EFF447DA85}"/>
                  </a:ext>
                </a:extLst>
              </p:cNvPr>
              <p:cNvSpPr txBox="1"/>
              <p:nvPr/>
            </p:nvSpPr>
            <p:spPr>
              <a:xfrm>
                <a:off x="3652475" y="2232515"/>
                <a:ext cx="50771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i="1">
                              <a:latin typeface="Cambria Math" panose="02040503050406030204" pitchFamily="18" charset="0"/>
                            </a:rPr>
                            <m:t>𝑡</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a:latin typeface="Cambria Math" panose="02040503050406030204" pitchFamily="18" charset="0"/>
                            </a:rPr>
                            <m:t>𝑨</m:t>
                          </m:r>
                        </m:e>
                      </m:acc>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h</m:t>
                          </m:r>
                        </m:e>
                        <m:sub>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−1</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smtClean="0">
                              <a:latin typeface="Cambria Math" panose="02040503050406030204" pitchFamily="18" charset="0"/>
                            </a:rPr>
                            <m:t>𝑩</m:t>
                          </m:r>
                        </m:e>
                      </m:acc>
                      <m:sSub>
                        <m:sSubPr>
                          <m:ctrlPr>
                            <a:rPr kumimoji="1" lang="en-US" altLang="zh-CN" sz="2800" i="1">
                              <a:latin typeface="Cambria Math" panose="02040503050406030204" pitchFamily="18" charset="0"/>
                            </a:rPr>
                          </m:ctrlPr>
                        </m:sSubPr>
                        <m:e>
                          <m:r>
                            <a:rPr kumimoji="1" lang="en-US" altLang="zh-CN" sz="2800" b="0" i="1" smtClean="0">
                              <a:latin typeface="Cambria Math" panose="02040503050406030204" pitchFamily="18" charset="0"/>
                            </a:rPr>
                            <m:t>𝑥</m:t>
                          </m:r>
                        </m:e>
                        <m:sub>
                          <m:r>
                            <a:rPr kumimoji="1" lang="en-US" altLang="zh-CN" sz="2800" i="1">
                              <a:latin typeface="Cambria Math" panose="02040503050406030204" pitchFamily="18" charset="0"/>
                            </a:rPr>
                            <m:t>𝑡</m:t>
                          </m:r>
                        </m:sub>
                      </m:sSub>
                      <m:r>
                        <a:rPr kumimoji="1" lang="en-US" altLang="zh-CN" sz="2800" b="0" i="1" smtClean="0">
                          <a:latin typeface="Cambria Math" panose="02040503050406030204" pitchFamily="18" charset="0"/>
                        </a:rPr>
                        <m:t>,</m:t>
                      </m:r>
                      <m:r>
                        <a:rPr kumimoji="1" lang="zh-CN" altLang="en-US" sz="2800" b="0" i="1" smtClean="0">
                          <a:latin typeface="Cambria Math" panose="02040503050406030204" pitchFamily="18" charset="0"/>
                        </a:rPr>
                        <m:t>  </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b="0" i="1" smtClean="0">
                              <a:latin typeface="Cambria Math" panose="02040503050406030204" pitchFamily="18" charset="0"/>
                            </a:rPr>
                            <m:t>0</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smtClean="0">
                              <a:latin typeface="Cambria Math" panose="02040503050406030204" pitchFamily="18" charset="0"/>
                            </a:rPr>
                            <m:t>𝑩</m:t>
                          </m:r>
                        </m:e>
                      </m:acc>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b="0" i="1" smtClean="0">
                              <a:latin typeface="Cambria Math" panose="02040503050406030204" pitchFamily="18" charset="0"/>
                            </a:rPr>
                            <m:t>𝑜</m:t>
                          </m:r>
                        </m:sub>
                      </m:sSub>
                    </m:oMath>
                  </m:oMathPara>
                </a14:m>
                <a:endParaRPr kumimoji="1" lang="zh-CN" altLang="en-US" sz="2800" dirty="0"/>
              </a:p>
            </p:txBody>
          </p:sp>
        </mc:Choice>
        <mc:Fallback>
          <p:sp>
            <p:nvSpPr>
              <p:cNvPr id="8" name="文本框 7">
                <a:extLst>
                  <a:ext uri="{FF2B5EF4-FFF2-40B4-BE49-F238E27FC236}">
                    <a16:creationId xmlns:a16="http://schemas.microsoft.com/office/drawing/2014/main" id="{6AD695EA-7601-F2EC-2C6B-D4EFF447DA85}"/>
                  </a:ext>
                </a:extLst>
              </p:cNvPr>
              <p:cNvSpPr txBox="1">
                <a:spLocks noRot="1" noChangeAspect="1" noMove="1" noResize="1" noEditPoints="1" noAdjustHandles="1" noChangeArrowheads="1" noChangeShapeType="1" noTextEdit="1"/>
              </p:cNvSpPr>
              <p:nvPr/>
            </p:nvSpPr>
            <p:spPr>
              <a:xfrm>
                <a:off x="3652475" y="2232515"/>
                <a:ext cx="5077159" cy="430887"/>
              </a:xfrm>
              <a:prstGeom prst="rect">
                <a:avLst/>
              </a:prstGeom>
              <a:blipFill>
                <a:blip r:embed="rId2"/>
                <a:stretch>
                  <a:fillRect l="-998" b="-1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EBCF2A5B-2EC1-B9CB-7138-85262E70067C}"/>
                  </a:ext>
                </a:extLst>
              </p:cNvPr>
              <p:cNvSpPr txBox="1"/>
              <p:nvPr/>
            </p:nvSpPr>
            <p:spPr>
              <a:xfrm>
                <a:off x="3693115" y="2997215"/>
                <a:ext cx="145559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𝑦</m:t>
                          </m:r>
                        </m:e>
                        <m:sub>
                          <m:r>
                            <a:rPr kumimoji="1" lang="en-US" altLang="zh-CN" sz="2800" i="1" smtClean="0">
                              <a:latin typeface="Cambria Math" panose="02040503050406030204" pitchFamily="18" charset="0"/>
                            </a:rPr>
                            <m:t>𝑡</m:t>
                          </m:r>
                        </m:sub>
                      </m:sSub>
                      <m:r>
                        <a:rPr kumimoji="1" lang="en-US" altLang="zh-CN" sz="2800" b="0" i="1" smtClean="0">
                          <a:latin typeface="Cambria Math" panose="02040503050406030204" pitchFamily="18" charset="0"/>
                        </a:rPr>
                        <m:t>=</m:t>
                      </m:r>
                      <m:acc>
                        <m:accPr>
                          <m:chr m:val="̅"/>
                          <m:ctrlPr>
                            <a:rPr kumimoji="1" lang="zh-CN" altLang="en-US" sz="2800" i="1" smtClean="0">
                              <a:latin typeface="Cambria Math" panose="02040503050406030204" pitchFamily="18" charset="0"/>
                            </a:rPr>
                          </m:ctrlPr>
                        </m:accPr>
                        <m:e>
                          <m:r>
                            <a:rPr kumimoji="1" lang="en-US" altLang="zh-CN" sz="2800" b="1" i="1" smtClean="0">
                              <a:latin typeface="Cambria Math" panose="02040503050406030204" pitchFamily="18" charset="0"/>
                            </a:rPr>
                            <m:t>𝑪</m:t>
                          </m:r>
                        </m:e>
                      </m:acc>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i="1">
                              <a:latin typeface="Cambria Math" panose="02040503050406030204" pitchFamily="18" charset="0"/>
                            </a:rPr>
                            <m:t>𝑡</m:t>
                          </m:r>
                        </m:sub>
                      </m:sSub>
                    </m:oMath>
                  </m:oMathPara>
                </a14:m>
                <a:endParaRPr kumimoji="1" lang="zh-CN" altLang="en-US" sz="2800" dirty="0"/>
              </a:p>
            </p:txBody>
          </p:sp>
        </mc:Choice>
        <mc:Fallback>
          <p:sp>
            <p:nvSpPr>
              <p:cNvPr id="9" name="文本框 8">
                <a:extLst>
                  <a:ext uri="{FF2B5EF4-FFF2-40B4-BE49-F238E27FC236}">
                    <a16:creationId xmlns:a16="http://schemas.microsoft.com/office/drawing/2014/main" id="{EBCF2A5B-2EC1-B9CB-7138-85262E70067C}"/>
                  </a:ext>
                </a:extLst>
              </p:cNvPr>
              <p:cNvSpPr txBox="1">
                <a:spLocks noRot="1" noChangeAspect="1" noMove="1" noResize="1" noEditPoints="1" noAdjustHandles="1" noChangeArrowheads="1" noChangeShapeType="1" noTextEdit="1"/>
              </p:cNvSpPr>
              <p:nvPr/>
            </p:nvSpPr>
            <p:spPr>
              <a:xfrm>
                <a:off x="3693115" y="2997215"/>
                <a:ext cx="1455590" cy="431785"/>
              </a:xfrm>
              <a:prstGeom prst="rect">
                <a:avLst/>
              </a:prstGeom>
              <a:blipFill>
                <a:blip r:embed="rId3"/>
                <a:stretch>
                  <a:fillRect l="-4310" b="-22857"/>
                </a:stretch>
              </a:blipFill>
            </p:spPr>
            <p:txBody>
              <a:bodyPr/>
              <a:lstStyle/>
              <a:p>
                <a:r>
                  <a:rPr lang="zh-CN" altLang="en-US">
                    <a:noFill/>
                  </a:rPr>
                  <a:t> </a:t>
                </a:r>
              </a:p>
            </p:txBody>
          </p:sp>
        </mc:Fallback>
      </mc:AlternateContent>
      <p:pic>
        <p:nvPicPr>
          <p:cNvPr id="10244" name="Picture 4">
            <a:extLst>
              <a:ext uri="{FF2B5EF4-FFF2-40B4-BE49-F238E27FC236}">
                <a16:creationId xmlns:a16="http://schemas.microsoft.com/office/drawing/2014/main" id="{124A9B6A-1576-63C0-6FFE-4405340C1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381" y="1745911"/>
            <a:ext cx="10188000" cy="419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996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11E3595-377D-D880-84F7-F1F2A1042ACD}"/>
              </a:ext>
            </a:extLst>
          </p:cNvPr>
          <p:cNvSpPr>
            <a:spLocks noGrp="1"/>
          </p:cNvSpPr>
          <p:nvPr>
            <p:ph type="title"/>
          </p:nvPr>
        </p:nvSpPr>
        <p:spPr/>
        <p:txBody>
          <a:bodyPr/>
          <a:lstStyle/>
          <a:p>
            <a:r>
              <a:rPr lang="en" altLang="zh-CN" dirty="0"/>
              <a:t>Convolution Representation</a:t>
            </a:r>
            <a:r>
              <a:rPr lang="zh-CN" altLang="en-US" dirty="0"/>
              <a:t> 卷积表示</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6AD695EA-7601-F2EC-2C6B-D4EFF447DA85}"/>
                  </a:ext>
                </a:extLst>
              </p:cNvPr>
              <p:cNvSpPr txBox="1"/>
              <p:nvPr/>
            </p:nvSpPr>
            <p:spPr>
              <a:xfrm>
                <a:off x="3652475" y="2232515"/>
                <a:ext cx="50771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i="1">
                              <a:latin typeface="Cambria Math" panose="02040503050406030204" pitchFamily="18" charset="0"/>
                            </a:rPr>
                            <m:t>𝑡</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a:latin typeface="Cambria Math" panose="02040503050406030204" pitchFamily="18" charset="0"/>
                            </a:rPr>
                            <m:t>𝑨</m:t>
                          </m:r>
                        </m:e>
                      </m:acc>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h</m:t>
                          </m:r>
                        </m:e>
                        <m:sub>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−1</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smtClean="0">
                              <a:latin typeface="Cambria Math" panose="02040503050406030204" pitchFamily="18" charset="0"/>
                            </a:rPr>
                            <m:t>𝑩</m:t>
                          </m:r>
                        </m:e>
                      </m:acc>
                      <m:sSub>
                        <m:sSubPr>
                          <m:ctrlPr>
                            <a:rPr kumimoji="1" lang="en-US" altLang="zh-CN" sz="2800" i="1">
                              <a:latin typeface="Cambria Math" panose="02040503050406030204" pitchFamily="18" charset="0"/>
                            </a:rPr>
                          </m:ctrlPr>
                        </m:sSubPr>
                        <m:e>
                          <m:r>
                            <a:rPr kumimoji="1" lang="en-US" altLang="zh-CN" sz="2800" b="0" i="1" smtClean="0">
                              <a:latin typeface="Cambria Math" panose="02040503050406030204" pitchFamily="18" charset="0"/>
                            </a:rPr>
                            <m:t>𝑥</m:t>
                          </m:r>
                        </m:e>
                        <m:sub>
                          <m:r>
                            <a:rPr kumimoji="1" lang="en-US" altLang="zh-CN" sz="2800" i="1">
                              <a:latin typeface="Cambria Math" panose="02040503050406030204" pitchFamily="18" charset="0"/>
                            </a:rPr>
                            <m:t>𝑡</m:t>
                          </m:r>
                        </m:sub>
                      </m:sSub>
                      <m:r>
                        <a:rPr kumimoji="1" lang="en-US" altLang="zh-CN" sz="2800" b="0" i="1" smtClean="0">
                          <a:latin typeface="Cambria Math" panose="02040503050406030204" pitchFamily="18" charset="0"/>
                        </a:rPr>
                        <m:t>,</m:t>
                      </m:r>
                      <m:r>
                        <a:rPr kumimoji="1" lang="zh-CN" altLang="en-US" sz="2800" b="0" i="1" smtClean="0">
                          <a:latin typeface="Cambria Math" panose="02040503050406030204" pitchFamily="18" charset="0"/>
                        </a:rPr>
                        <m:t>  </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b="0" i="1" smtClean="0">
                              <a:latin typeface="Cambria Math" panose="02040503050406030204" pitchFamily="18" charset="0"/>
                            </a:rPr>
                            <m:t>0</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smtClean="0">
                              <a:latin typeface="Cambria Math" panose="02040503050406030204" pitchFamily="18" charset="0"/>
                            </a:rPr>
                            <m:t>𝑩</m:t>
                          </m:r>
                        </m:e>
                      </m:acc>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b="0" i="1" smtClean="0">
                              <a:latin typeface="Cambria Math" panose="02040503050406030204" pitchFamily="18" charset="0"/>
                            </a:rPr>
                            <m:t>𝑜</m:t>
                          </m:r>
                        </m:sub>
                      </m:sSub>
                    </m:oMath>
                  </m:oMathPara>
                </a14:m>
                <a:endParaRPr kumimoji="1" lang="zh-CN" altLang="en-US" sz="2800" dirty="0"/>
              </a:p>
            </p:txBody>
          </p:sp>
        </mc:Choice>
        <mc:Fallback>
          <p:sp>
            <p:nvSpPr>
              <p:cNvPr id="8" name="文本框 7">
                <a:extLst>
                  <a:ext uri="{FF2B5EF4-FFF2-40B4-BE49-F238E27FC236}">
                    <a16:creationId xmlns:a16="http://schemas.microsoft.com/office/drawing/2014/main" id="{6AD695EA-7601-F2EC-2C6B-D4EFF447DA85}"/>
                  </a:ext>
                </a:extLst>
              </p:cNvPr>
              <p:cNvSpPr txBox="1">
                <a:spLocks noRot="1" noChangeAspect="1" noMove="1" noResize="1" noEditPoints="1" noAdjustHandles="1" noChangeArrowheads="1" noChangeShapeType="1" noTextEdit="1"/>
              </p:cNvSpPr>
              <p:nvPr/>
            </p:nvSpPr>
            <p:spPr>
              <a:xfrm>
                <a:off x="3652475" y="2232515"/>
                <a:ext cx="5077159" cy="430887"/>
              </a:xfrm>
              <a:prstGeom prst="rect">
                <a:avLst/>
              </a:prstGeom>
              <a:blipFill>
                <a:blip r:embed="rId2"/>
                <a:stretch>
                  <a:fillRect l="-998" b="-1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EBCF2A5B-2EC1-B9CB-7138-85262E70067C}"/>
                  </a:ext>
                </a:extLst>
              </p:cNvPr>
              <p:cNvSpPr txBox="1"/>
              <p:nvPr/>
            </p:nvSpPr>
            <p:spPr>
              <a:xfrm>
                <a:off x="3693115" y="2997215"/>
                <a:ext cx="145559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𝑦</m:t>
                          </m:r>
                        </m:e>
                        <m:sub>
                          <m:r>
                            <a:rPr kumimoji="1" lang="en-US" altLang="zh-CN" sz="2800" i="1" smtClean="0">
                              <a:latin typeface="Cambria Math" panose="02040503050406030204" pitchFamily="18" charset="0"/>
                            </a:rPr>
                            <m:t>𝑡</m:t>
                          </m:r>
                        </m:sub>
                      </m:sSub>
                      <m:r>
                        <a:rPr kumimoji="1" lang="en-US" altLang="zh-CN" sz="2800" b="0" i="1" smtClean="0">
                          <a:latin typeface="Cambria Math" panose="02040503050406030204" pitchFamily="18" charset="0"/>
                        </a:rPr>
                        <m:t>=</m:t>
                      </m:r>
                      <m:acc>
                        <m:accPr>
                          <m:chr m:val="̅"/>
                          <m:ctrlPr>
                            <a:rPr kumimoji="1" lang="zh-CN" altLang="en-US" sz="2800" i="1" smtClean="0">
                              <a:latin typeface="Cambria Math" panose="02040503050406030204" pitchFamily="18" charset="0"/>
                            </a:rPr>
                          </m:ctrlPr>
                        </m:accPr>
                        <m:e>
                          <m:r>
                            <a:rPr kumimoji="1" lang="en-US" altLang="zh-CN" sz="2800" b="1" i="1" smtClean="0">
                              <a:latin typeface="Cambria Math" panose="02040503050406030204" pitchFamily="18" charset="0"/>
                            </a:rPr>
                            <m:t>𝑪</m:t>
                          </m:r>
                        </m:e>
                      </m:acc>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i="1">
                              <a:latin typeface="Cambria Math" panose="02040503050406030204" pitchFamily="18" charset="0"/>
                            </a:rPr>
                            <m:t>𝑡</m:t>
                          </m:r>
                        </m:sub>
                      </m:sSub>
                    </m:oMath>
                  </m:oMathPara>
                </a14:m>
                <a:endParaRPr kumimoji="1" lang="zh-CN" altLang="en-US" sz="2800" dirty="0"/>
              </a:p>
            </p:txBody>
          </p:sp>
        </mc:Choice>
        <mc:Fallback>
          <p:sp>
            <p:nvSpPr>
              <p:cNvPr id="9" name="文本框 8">
                <a:extLst>
                  <a:ext uri="{FF2B5EF4-FFF2-40B4-BE49-F238E27FC236}">
                    <a16:creationId xmlns:a16="http://schemas.microsoft.com/office/drawing/2014/main" id="{EBCF2A5B-2EC1-B9CB-7138-85262E70067C}"/>
                  </a:ext>
                </a:extLst>
              </p:cNvPr>
              <p:cNvSpPr txBox="1">
                <a:spLocks noRot="1" noChangeAspect="1" noMove="1" noResize="1" noEditPoints="1" noAdjustHandles="1" noChangeArrowheads="1" noChangeShapeType="1" noTextEdit="1"/>
              </p:cNvSpPr>
              <p:nvPr/>
            </p:nvSpPr>
            <p:spPr>
              <a:xfrm>
                <a:off x="3693115" y="2997215"/>
                <a:ext cx="1455590" cy="431785"/>
              </a:xfrm>
              <a:prstGeom prst="rect">
                <a:avLst/>
              </a:prstGeom>
              <a:blipFill>
                <a:blip r:embed="rId3"/>
                <a:stretch>
                  <a:fillRect l="-4310" b="-22857"/>
                </a:stretch>
              </a:blipFill>
            </p:spPr>
            <p:txBody>
              <a:bodyPr/>
              <a:lstStyle/>
              <a:p>
                <a:r>
                  <a:rPr lang="zh-CN" altLang="en-US">
                    <a:noFill/>
                  </a:rPr>
                  <a:t> </a:t>
                </a:r>
              </a:p>
            </p:txBody>
          </p:sp>
        </mc:Fallback>
      </mc:AlternateContent>
      <p:pic>
        <p:nvPicPr>
          <p:cNvPr id="11266" name="Picture 2">
            <a:extLst>
              <a:ext uri="{FF2B5EF4-FFF2-40B4-BE49-F238E27FC236}">
                <a16:creationId xmlns:a16="http://schemas.microsoft.com/office/drawing/2014/main" id="{14423388-D87E-7ED1-D8CE-F25CCCF3B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371" y="1778452"/>
            <a:ext cx="10188000" cy="419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300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11E3595-377D-D880-84F7-F1F2A1042ACD}"/>
              </a:ext>
            </a:extLst>
          </p:cNvPr>
          <p:cNvSpPr>
            <a:spLocks noGrp="1"/>
          </p:cNvSpPr>
          <p:nvPr>
            <p:ph type="title"/>
          </p:nvPr>
        </p:nvSpPr>
        <p:spPr/>
        <p:txBody>
          <a:bodyPr/>
          <a:lstStyle/>
          <a:p>
            <a:r>
              <a:rPr lang="en" altLang="zh-CN" dirty="0"/>
              <a:t>Convolution Representation</a:t>
            </a:r>
            <a:r>
              <a:rPr lang="zh-CN" altLang="en-US" dirty="0"/>
              <a:t> 卷积表示</a:t>
            </a: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6AD695EA-7601-F2EC-2C6B-D4EFF447DA85}"/>
                  </a:ext>
                </a:extLst>
              </p:cNvPr>
              <p:cNvSpPr txBox="1"/>
              <p:nvPr/>
            </p:nvSpPr>
            <p:spPr>
              <a:xfrm>
                <a:off x="3652475" y="2232515"/>
                <a:ext cx="50771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i="1">
                              <a:latin typeface="Cambria Math" panose="02040503050406030204" pitchFamily="18" charset="0"/>
                            </a:rPr>
                            <m:t>𝑡</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a:latin typeface="Cambria Math" panose="02040503050406030204" pitchFamily="18" charset="0"/>
                            </a:rPr>
                            <m:t>𝑨</m:t>
                          </m:r>
                        </m:e>
                      </m:acc>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h</m:t>
                          </m:r>
                        </m:e>
                        <m:sub>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−1</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smtClean="0">
                              <a:latin typeface="Cambria Math" panose="02040503050406030204" pitchFamily="18" charset="0"/>
                            </a:rPr>
                            <m:t>𝑩</m:t>
                          </m:r>
                        </m:e>
                      </m:acc>
                      <m:sSub>
                        <m:sSubPr>
                          <m:ctrlPr>
                            <a:rPr kumimoji="1" lang="en-US" altLang="zh-CN" sz="2800" i="1">
                              <a:latin typeface="Cambria Math" panose="02040503050406030204" pitchFamily="18" charset="0"/>
                            </a:rPr>
                          </m:ctrlPr>
                        </m:sSubPr>
                        <m:e>
                          <m:r>
                            <a:rPr kumimoji="1" lang="en-US" altLang="zh-CN" sz="2800" b="0" i="1" smtClean="0">
                              <a:latin typeface="Cambria Math" panose="02040503050406030204" pitchFamily="18" charset="0"/>
                            </a:rPr>
                            <m:t>𝑥</m:t>
                          </m:r>
                        </m:e>
                        <m:sub>
                          <m:r>
                            <a:rPr kumimoji="1" lang="en-US" altLang="zh-CN" sz="2800" i="1">
                              <a:latin typeface="Cambria Math" panose="02040503050406030204" pitchFamily="18" charset="0"/>
                            </a:rPr>
                            <m:t>𝑡</m:t>
                          </m:r>
                        </m:sub>
                      </m:sSub>
                      <m:r>
                        <a:rPr kumimoji="1" lang="en-US" altLang="zh-CN" sz="2800" b="0" i="1" smtClean="0">
                          <a:latin typeface="Cambria Math" panose="02040503050406030204" pitchFamily="18" charset="0"/>
                        </a:rPr>
                        <m:t>,</m:t>
                      </m:r>
                      <m:r>
                        <a:rPr kumimoji="1" lang="zh-CN" altLang="en-US" sz="2800" b="0" i="1" smtClean="0">
                          <a:latin typeface="Cambria Math" panose="02040503050406030204" pitchFamily="18" charset="0"/>
                        </a:rPr>
                        <m:t>  </m:t>
                      </m:r>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b="0" i="1" smtClean="0">
                              <a:latin typeface="Cambria Math" panose="02040503050406030204" pitchFamily="18" charset="0"/>
                            </a:rPr>
                            <m:t>0</m:t>
                          </m:r>
                        </m:sub>
                      </m:sSub>
                      <m:r>
                        <a:rPr kumimoji="1" lang="en-US" altLang="zh-CN" sz="2800" b="0" i="1" smtClean="0">
                          <a:latin typeface="Cambria Math" panose="02040503050406030204" pitchFamily="18" charset="0"/>
                        </a:rPr>
                        <m:t>=</m:t>
                      </m:r>
                      <m:acc>
                        <m:accPr>
                          <m:chr m:val="̅"/>
                          <m:ctrlPr>
                            <a:rPr kumimoji="1" lang="zh-CN" altLang="en-US" sz="2800" i="1">
                              <a:latin typeface="Cambria Math" panose="02040503050406030204" pitchFamily="18" charset="0"/>
                            </a:rPr>
                          </m:ctrlPr>
                        </m:accPr>
                        <m:e>
                          <m:r>
                            <a:rPr kumimoji="1" lang="en-US" altLang="zh-CN" sz="2800" b="1" i="1" smtClean="0">
                              <a:latin typeface="Cambria Math" panose="02040503050406030204" pitchFamily="18" charset="0"/>
                            </a:rPr>
                            <m:t>𝑩</m:t>
                          </m:r>
                        </m:e>
                      </m:acc>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𝑥</m:t>
                          </m:r>
                        </m:e>
                        <m:sub>
                          <m:r>
                            <a:rPr kumimoji="1" lang="en-US" altLang="zh-CN" sz="2800" b="0" i="1" smtClean="0">
                              <a:latin typeface="Cambria Math" panose="02040503050406030204" pitchFamily="18" charset="0"/>
                            </a:rPr>
                            <m:t>𝑜</m:t>
                          </m:r>
                        </m:sub>
                      </m:sSub>
                    </m:oMath>
                  </m:oMathPara>
                </a14:m>
                <a:endParaRPr kumimoji="1" lang="zh-CN" altLang="en-US" sz="2800" dirty="0"/>
              </a:p>
            </p:txBody>
          </p:sp>
        </mc:Choice>
        <mc:Fallback>
          <p:sp>
            <p:nvSpPr>
              <p:cNvPr id="8" name="文本框 7">
                <a:extLst>
                  <a:ext uri="{FF2B5EF4-FFF2-40B4-BE49-F238E27FC236}">
                    <a16:creationId xmlns:a16="http://schemas.microsoft.com/office/drawing/2014/main" id="{6AD695EA-7601-F2EC-2C6B-D4EFF447DA85}"/>
                  </a:ext>
                </a:extLst>
              </p:cNvPr>
              <p:cNvSpPr txBox="1">
                <a:spLocks noRot="1" noChangeAspect="1" noMove="1" noResize="1" noEditPoints="1" noAdjustHandles="1" noChangeArrowheads="1" noChangeShapeType="1" noTextEdit="1"/>
              </p:cNvSpPr>
              <p:nvPr/>
            </p:nvSpPr>
            <p:spPr>
              <a:xfrm>
                <a:off x="3652475" y="2232515"/>
                <a:ext cx="5077159" cy="430887"/>
              </a:xfrm>
              <a:prstGeom prst="rect">
                <a:avLst/>
              </a:prstGeom>
              <a:blipFill>
                <a:blip r:embed="rId2"/>
                <a:stretch>
                  <a:fillRect l="-998" b="-1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EBCF2A5B-2EC1-B9CB-7138-85262E70067C}"/>
                  </a:ext>
                </a:extLst>
              </p:cNvPr>
              <p:cNvSpPr txBox="1"/>
              <p:nvPr/>
            </p:nvSpPr>
            <p:spPr>
              <a:xfrm>
                <a:off x="3693115" y="2997215"/>
                <a:ext cx="1455590" cy="431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b="0" i="1" smtClean="0">
                              <a:latin typeface="Cambria Math" panose="02040503050406030204" pitchFamily="18" charset="0"/>
                            </a:rPr>
                            <m:t>𝑦</m:t>
                          </m:r>
                        </m:e>
                        <m:sub>
                          <m:r>
                            <a:rPr kumimoji="1" lang="en-US" altLang="zh-CN" sz="2800" i="1" smtClean="0">
                              <a:latin typeface="Cambria Math" panose="02040503050406030204" pitchFamily="18" charset="0"/>
                            </a:rPr>
                            <m:t>𝑡</m:t>
                          </m:r>
                        </m:sub>
                      </m:sSub>
                      <m:r>
                        <a:rPr kumimoji="1" lang="en-US" altLang="zh-CN" sz="2800" b="0" i="1" smtClean="0">
                          <a:latin typeface="Cambria Math" panose="02040503050406030204" pitchFamily="18" charset="0"/>
                        </a:rPr>
                        <m:t>=</m:t>
                      </m:r>
                      <m:acc>
                        <m:accPr>
                          <m:chr m:val="̅"/>
                          <m:ctrlPr>
                            <a:rPr kumimoji="1" lang="zh-CN" altLang="en-US" sz="2800" i="1" smtClean="0">
                              <a:latin typeface="Cambria Math" panose="02040503050406030204" pitchFamily="18" charset="0"/>
                            </a:rPr>
                          </m:ctrlPr>
                        </m:accPr>
                        <m:e>
                          <m:r>
                            <a:rPr kumimoji="1" lang="en-US" altLang="zh-CN" sz="2800" b="1" i="1" smtClean="0">
                              <a:latin typeface="Cambria Math" panose="02040503050406030204" pitchFamily="18" charset="0"/>
                            </a:rPr>
                            <m:t>𝑪</m:t>
                          </m:r>
                        </m:e>
                      </m:acc>
                      <m:sSub>
                        <m:sSubPr>
                          <m:ctrlPr>
                            <a:rPr kumimoji="1" lang="en-US" altLang="zh-CN" sz="2800" i="1">
                              <a:latin typeface="Cambria Math" panose="02040503050406030204" pitchFamily="18" charset="0"/>
                            </a:rPr>
                          </m:ctrlPr>
                        </m:sSubPr>
                        <m:e>
                          <m:r>
                            <a:rPr kumimoji="1" lang="en-US" altLang="zh-CN" sz="2800" i="1">
                              <a:latin typeface="Cambria Math" panose="02040503050406030204" pitchFamily="18" charset="0"/>
                            </a:rPr>
                            <m:t>h</m:t>
                          </m:r>
                        </m:e>
                        <m:sub>
                          <m:r>
                            <a:rPr kumimoji="1" lang="en-US" altLang="zh-CN" sz="2800" i="1">
                              <a:latin typeface="Cambria Math" panose="02040503050406030204" pitchFamily="18" charset="0"/>
                            </a:rPr>
                            <m:t>𝑡</m:t>
                          </m:r>
                        </m:sub>
                      </m:sSub>
                    </m:oMath>
                  </m:oMathPara>
                </a14:m>
                <a:endParaRPr kumimoji="1" lang="zh-CN" altLang="en-US" sz="2800" dirty="0"/>
              </a:p>
            </p:txBody>
          </p:sp>
        </mc:Choice>
        <mc:Fallback>
          <p:sp>
            <p:nvSpPr>
              <p:cNvPr id="9" name="文本框 8">
                <a:extLst>
                  <a:ext uri="{FF2B5EF4-FFF2-40B4-BE49-F238E27FC236}">
                    <a16:creationId xmlns:a16="http://schemas.microsoft.com/office/drawing/2014/main" id="{EBCF2A5B-2EC1-B9CB-7138-85262E70067C}"/>
                  </a:ext>
                </a:extLst>
              </p:cNvPr>
              <p:cNvSpPr txBox="1">
                <a:spLocks noRot="1" noChangeAspect="1" noMove="1" noResize="1" noEditPoints="1" noAdjustHandles="1" noChangeArrowheads="1" noChangeShapeType="1" noTextEdit="1"/>
              </p:cNvSpPr>
              <p:nvPr/>
            </p:nvSpPr>
            <p:spPr>
              <a:xfrm>
                <a:off x="3693115" y="2997215"/>
                <a:ext cx="1455590" cy="431785"/>
              </a:xfrm>
              <a:prstGeom prst="rect">
                <a:avLst/>
              </a:prstGeom>
              <a:blipFill>
                <a:blip r:embed="rId3"/>
                <a:stretch>
                  <a:fillRect l="-4310" b="-22857"/>
                </a:stretch>
              </a:blipFill>
            </p:spPr>
            <p:txBody>
              <a:bodyPr/>
              <a:lstStyle/>
              <a:p>
                <a:r>
                  <a:rPr lang="zh-CN" altLang="en-US">
                    <a:noFill/>
                  </a:rPr>
                  <a:t> </a:t>
                </a:r>
              </a:p>
            </p:txBody>
          </p:sp>
        </mc:Fallback>
      </mc:AlternateContent>
      <p:pic>
        <p:nvPicPr>
          <p:cNvPr id="12290" name="Picture 2">
            <a:extLst>
              <a:ext uri="{FF2B5EF4-FFF2-40B4-BE49-F238E27FC236}">
                <a16:creationId xmlns:a16="http://schemas.microsoft.com/office/drawing/2014/main" id="{5A090DA6-2058-4C29-90D8-DC01F4AF3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381" y="1718628"/>
            <a:ext cx="10188000" cy="419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47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10080"/>
            <a:ext cx="11161240" cy="4100440"/>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00000"/>
              </a:lnSpc>
            </a:pPr>
            <a:r>
              <a:rPr lang="en-US" altLang="zh-CN" sz="11500" dirty="0"/>
              <a:t>LSSL</a:t>
            </a:r>
          </a:p>
          <a:p>
            <a:pPr>
              <a:lnSpc>
                <a:spcPct val="100000"/>
              </a:lnSpc>
            </a:pPr>
            <a:r>
              <a:rPr lang="zh-CN" altLang="en-US" sz="11500" dirty="0"/>
              <a:t>线性状态空间层</a:t>
            </a:r>
            <a:endParaRPr lang="en-US" altLang="zh-CN" sz="11500" dirty="0"/>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04</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5" name="文本框 4">
            <a:extLst>
              <a:ext uri="{FF2B5EF4-FFF2-40B4-BE49-F238E27FC236}">
                <a16:creationId xmlns:a16="http://schemas.microsoft.com/office/drawing/2014/main" id="{89325400-6C21-ABC3-9A57-B01F1AE83099}"/>
              </a:ext>
            </a:extLst>
          </p:cNvPr>
          <p:cNvSpPr txBox="1"/>
          <p:nvPr/>
        </p:nvSpPr>
        <p:spPr>
          <a:xfrm>
            <a:off x="593516" y="5810465"/>
            <a:ext cx="11009729" cy="400110"/>
          </a:xfrm>
          <a:prstGeom prst="rect">
            <a:avLst/>
          </a:prstGeom>
          <a:noFill/>
        </p:spPr>
        <p:txBody>
          <a:bodyPr wrap="square">
            <a:spAutoFit/>
          </a:bodyPr>
          <a:lstStyle/>
          <a:p>
            <a:pPr algn="l"/>
            <a:r>
              <a:rPr lang="en" altLang="zh-CN" sz="2000" dirty="0">
                <a:latin typeface="Gill Sans MT" panose="020B0502020104020203" pitchFamily="34" charset="0"/>
              </a:rPr>
              <a:t>Combining Recurrent, Convolutional, and Continuous-time Models with Linear State Space Layers</a:t>
            </a:r>
            <a:r>
              <a:rPr lang="zh-CN" altLang="en-US" sz="2000" dirty="0">
                <a:latin typeface="Gill Sans MT" panose="020B0502020104020203" pitchFamily="34" charset="0"/>
              </a:rPr>
              <a:t>，</a:t>
            </a:r>
            <a:r>
              <a:rPr lang="en-US" altLang="zh-CN" sz="2000" dirty="0">
                <a:latin typeface="Gill Sans MT" panose="020B0502020104020203" pitchFamily="34" charset="0"/>
              </a:rPr>
              <a:t>2021</a:t>
            </a:r>
            <a:endParaRPr lang="en" altLang="zh-CN" sz="2000" dirty="0">
              <a:latin typeface="Gill Sans MT" panose="020B0502020104020203" pitchFamily="34" charset="0"/>
            </a:endParaRPr>
          </a:p>
        </p:txBody>
      </p:sp>
    </p:spTree>
    <p:extLst>
      <p:ext uri="{BB962C8B-B14F-4D97-AF65-F5344CB8AC3E}">
        <p14:creationId xmlns:p14="http://schemas.microsoft.com/office/powerpoint/2010/main" val="149337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CD73CF-9367-6F97-D572-B784DCCD42AE}"/>
              </a:ext>
            </a:extLst>
          </p:cNvPr>
          <p:cNvSpPr>
            <a:spLocks noGrp="1"/>
          </p:cNvSpPr>
          <p:nvPr>
            <p:ph type="title"/>
          </p:nvPr>
        </p:nvSpPr>
        <p:spPr/>
        <p:txBody>
          <a:bodyPr/>
          <a:lstStyle/>
          <a:p>
            <a:r>
              <a:rPr lang="zh-CN" altLang="en-US" dirty="0"/>
              <a:t>线性状态空间层 </a:t>
            </a:r>
            <a:r>
              <a:rPr lang="en" altLang="zh-CN" dirty="0"/>
              <a:t>Linear State-Space Layer (LSSL)</a:t>
            </a:r>
            <a:endParaRPr lang="zh-CN" altLang="en-US" dirty="0"/>
          </a:p>
        </p:txBody>
      </p:sp>
      <p:pic>
        <p:nvPicPr>
          <p:cNvPr id="13314" name="Picture 2">
            <a:extLst>
              <a:ext uri="{FF2B5EF4-FFF2-40B4-BE49-F238E27FC236}">
                <a16:creationId xmlns:a16="http://schemas.microsoft.com/office/drawing/2014/main" id="{287BA4A9-E6B0-9AFC-DA1F-52778E131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869" y="1937826"/>
            <a:ext cx="10815003" cy="388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242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128A5A-4D2F-A714-DE9F-A93AC74E4A73}"/>
              </a:ext>
            </a:extLst>
          </p:cNvPr>
          <p:cNvSpPr>
            <a:spLocks noGrp="1"/>
          </p:cNvSpPr>
          <p:nvPr>
            <p:ph type="title"/>
          </p:nvPr>
        </p:nvSpPr>
        <p:spPr/>
        <p:txBody>
          <a:bodyPr/>
          <a:lstStyle/>
          <a:p>
            <a:r>
              <a:rPr lang="zh-CN" altLang="en-US" dirty="0"/>
              <a:t>线性状态空间层 </a:t>
            </a:r>
            <a:r>
              <a:rPr lang="en" altLang="zh-CN" dirty="0"/>
              <a:t>Linear State-Space Layer (LSSL)</a:t>
            </a:r>
            <a:endParaRPr lang="zh-CN" altLang="en-US" dirty="0"/>
          </a:p>
        </p:txBody>
      </p:sp>
      <p:pic>
        <p:nvPicPr>
          <p:cNvPr id="14338" name="Picture 2">
            <a:extLst>
              <a:ext uri="{FF2B5EF4-FFF2-40B4-BE49-F238E27FC236}">
                <a16:creationId xmlns:a16="http://schemas.microsoft.com/office/drawing/2014/main" id="{943C485D-DA52-9954-18EE-D01DF3365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205" y="1360170"/>
            <a:ext cx="10120351" cy="5205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19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296C9A-A2FB-0D59-7C93-9B6F94E212F2}"/>
              </a:ext>
            </a:extLst>
          </p:cNvPr>
          <p:cNvSpPr>
            <a:spLocks noGrp="1"/>
          </p:cNvSpPr>
          <p:nvPr>
            <p:ph type="title"/>
          </p:nvPr>
        </p:nvSpPr>
        <p:spPr/>
        <p:txBody>
          <a:bodyPr/>
          <a:lstStyle/>
          <a:p>
            <a:r>
              <a:rPr lang="zh-CN" altLang="en-US" dirty="0"/>
              <a:t>线性状态空间层 </a:t>
            </a:r>
            <a:r>
              <a:rPr lang="en" altLang="zh-CN" dirty="0"/>
              <a:t>Linear State-Space Layer (LSSL)</a:t>
            </a:r>
            <a:endParaRPr lang="zh-CN" altLang="en-US" dirty="0"/>
          </a:p>
        </p:txBody>
      </p:sp>
      <p:sp>
        <p:nvSpPr>
          <p:cNvPr id="5" name="内容占位符 4">
            <a:extLst>
              <a:ext uri="{FF2B5EF4-FFF2-40B4-BE49-F238E27FC236}">
                <a16:creationId xmlns:a16="http://schemas.microsoft.com/office/drawing/2014/main" id="{6113B8CD-59AA-A636-0E5A-BFF688A92D4E}"/>
              </a:ext>
            </a:extLst>
          </p:cNvPr>
          <p:cNvSpPr>
            <a:spLocks noGrp="1"/>
          </p:cNvSpPr>
          <p:nvPr>
            <p:ph sz="half" idx="1"/>
          </p:nvPr>
        </p:nvSpPr>
        <p:spPr/>
        <p:txBody>
          <a:bodyPr/>
          <a:lstStyle/>
          <a:p>
            <a:r>
              <a:rPr lang="zh-CN" altLang="en-US" dirty="0"/>
              <a:t>线性状态空间层 </a:t>
            </a:r>
            <a:r>
              <a:rPr lang="en" altLang="zh-CN" dirty="0"/>
              <a:t>Linear State-Space Layer (LSSL)</a:t>
            </a:r>
            <a:r>
              <a:rPr lang="zh-CN" altLang="en-US" dirty="0"/>
              <a:t> 共享一个重要特性，即线性时不变性 </a:t>
            </a:r>
            <a:r>
              <a:rPr lang="en" altLang="zh-CN" dirty="0"/>
              <a:t> Linear Time Invariance</a:t>
            </a:r>
            <a:r>
              <a:rPr lang="zh-CN" altLang="en-US" dirty="0"/>
              <a:t>（</a:t>
            </a:r>
            <a:r>
              <a:rPr lang="en" altLang="zh-CN" dirty="0"/>
              <a:t>LTI</a:t>
            </a:r>
            <a:r>
              <a:rPr lang="zh-CN" altLang="en" dirty="0"/>
              <a:t>）</a:t>
            </a:r>
            <a:endParaRPr lang="en-US" altLang="zh-CN" dirty="0"/>
          </a:p>
          <a:p>
            <a:r>
              <a:rPr lang="en" altLang="zh-CN" dirty="0"/>
              <a:t>LTI </a:t>
            </a:r>
            <a:r>
              <a:rPr lang="zh-CN" altLang="en-US" dirty="0"/>
              <a:t>指出，状态空间模型（</a:t>
            </a:r>
            <a:r>
              <a:rPr lang="en" altLang="zh-CN" dirty="0"/>
              <a:t>SSM</a:t>
            </a:r>
            <a:r>
              <a:rPr lang="zh-CN" altLang="en" dirty="0"/>
              <a:t>）</a:t>
            </a:r>
            <a:r>
              <a:rPr lang="zh-CN" altLang="en-US" dirty="0"/>
              <a:t>参数 </a:t>
            </a:r>
            <a:r>
              <a:rPr lang="en" altLang="zh-CN" dirty="0"/>
              <a:t>A</a:t>
            </a:r>
            <a:r>
              <a:rPr lang="zh-CN" altLang="en" dirty="0"/>
              <a:t>、</a:t>
            </a:r>
            <a:r>
              <a:rPr lang="en" altLang="zh-CN" dirty="0"/>
              <a:t>B </a:t>
            </a:r>
            <a:r>
              <a:rPr lang="zh-CN" altLang="en-US" dirty="0"/>
              <a:t>和 </a:t>
            </a:r>
            <a:r>
              <a:rPr lang="en" altLang="zh-CN" dirty="0"/>
              <a:t>C </a:t>
            </a:r>
            <a:r>
              <a:rPr lang="zh-CN" altLang="en-US" dirty="0"/>
              <a:t>在所有时间步长上都是固定的。这意味着对于 </a:t>
            </a:r>
            <a:r>
              <a:rPr lang="en" altLang="zh-CN" dirty="0"/>
              <a:t>SSM </a:t>
            </a:r>
            <a:r>
              <a:rPr lang="zh-CN" altLang="en-US" dirty="0"/>
              <a:t>生成的每个</a:t>
            </a:r>
            <a:r>
              <a:rPr lang="en-US" altLang="zh-CN" dirty="0"/>
              <a:t>Token</a:t>
            </a:r>
            <a:r>
              <a:rPr lang="zh-CN" altLang="en-US" dirty="0"/>
              <a:t>，矩阵 </a:t>
            </a:r>
            <a:r>
              <a:rPr lang="en" altLang="zh-CN" dirty="0"/>
              <a:t>A</a:t>
            </a:r>
            <a:r>
              <a:rPr lang="zh-CN" altLang="en" dirty="0"/>
              <a:t>、</a:t>
            </a:r>
            <a:r>
              <a:rPr lang="en" altLang="zh-CN" dirty="0"/>
              <a:t>B </a:t>
            </a:r>
            <a:r>
              <a:rPr lang="zh-CN" altLang="en-US" dirty="0"/>
              <a:t>和 </a:t>
            </a:r>
            <a:r>
              <a:rPr lang="en" altLang="zh-CN" dirty="0"/>
              <a:t>C </a:t>
            </a:r>
            <a:r>
              <a:rPr lang="zh-CN" altLang="en-US" dirty="0"/>
              <a:t>都是相同的，矩阵不变性。</a:t>
            </a:r>
            <a:endParaRPr lang="en-US" altLang="zh-CN" dirty="0"/>
          </a:p>
        </p:txBody>
      </p:sp>
    </p:spTree>
    <p:extLst>
      <p:ext uri="{BB962C8B-B14F-4D97-AF65-F5344CB8AC3E}">
        <p14:creationId xmlns:p14="http://schemas.microsoft.com/office/powerpoint/2010/main" val="1618189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296C9A-A2FB-0D59-7C93-9B6F94E212F2}"/>
              </a:ext>
            </a:extLst>
          </p:cNvPr>
          <p:cNvSpPr>
            <a:spLocks noGrp="1"/>
          </p:cNvSpPr>
          <p:nvPr>
            <p:ph type="title"/>
          </p:nvPr>
        </p:nvSpPr>
        <p:spPr/>
        <p:txBody>
          <a:bodyPr/>
          <a:lstStyle/>
          <a:p>
            <a:pPr algn="l"/>
            <a:r>
              <a:rPr lang="zh-CN" altLang="en-US" dirty="0"/>
              <a:t>矩阵 </a:t>
            </a:r>
            <a:r>
              <a:rPr lang="en" altLang="zh-CN" dirty="0"/>
              <a:t>A </a:t>
            </a:r>
            <a:r>
              <a:rPr lang="zh-CN" altLang="en-US" dirty="0"/>
              <a:t>的重要性</a:t>
            </a:r>
          </a:p>
        </p:txBody>
      </p:sp>
      <p:sp>
        <p:nvSpPr>
          <p:cNvPr id="5" name="内容占位符 4">
            <a:extLst>
              <a:ext uri="{FF2B5EF4-FFF2-40B4-BE49-F238E27FC236}">
                <a16:creationId xmlns:a16="http://schemas.microsoft.com/office/drawing/2014/main" id="{6113B8CD-59AA-A636-0E5A-BFF688A92D4E}"/>
              </a:ext>
            </a:extLst>
          </p:cNvPr>
          <p:cNvSpPr>
            <a:spLocks noGrp="1"/>
          </p:cNvSpPr>
          <p:nvPr>
            <p:ph sz="half" idx="1"/>
          </p:nvPr>
        </p:nvSpPr>
        <p:spPr/>
        <p:txBody>
          <a:bodyPr/>
          <a:lstStyle/>
          <a:p>
            <a:r>
              <a:rPr lang="en" altLang="zh-CN" dirty="0"/>
              <a:t>SSM </a:t>
            </a:r>
            <a:r>
              <a:rPr lang="zh-CN" altLang="en-US" dirty="0"/>
              <a:t>公式中最重要的方面之一是矩阵 </a:t>
            </a:r>
            <a:r>
              <a:rPr lang="en" altLang="zh-CN" dirty="0"/>
              <a:t>A</a:t>
            </a:r>
            <a:r>
              <a:rPr lang="zh-CN" altLang="en" dirty="0"/>
              <a:t>。</a:t>
            </a:r>
            <a:r>
              <a:rPr lang="zh-CN" altLang="en-US" dirty="0"/>
              <a:t>在循环表示中看到，其捕获关于上一个状态信息以构建新状态</a:t>
            </a:r>
            <a:endParaRPr lang="en-US" altLang="zh-CN" dirty="0"/>
          </a:p>
        </p:txBody>
      </p:sp>
      <p:pic>
        <p:nvPicPr>
          <p:cNvPr id="15362" name="Picture 2">
            <a:extLst>
              <a:ext uri="{FF2B5EF4-FFF2-40B4-BE49-F238E27FC236}">
                <a16:creationId xmlns:a16="http://schemas.microsoft.com/office/drawing/2014/main" id="{BEAD57B6-DF06-1D6B-31E6-60453F1FA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755" y="2460493"/>
            <a:ext cx="9279251" cy="4008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62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2296C9A-A2FB-0D59-7C93-9B6F94E212F2}"/>
              </a:ext>
            </a:extLst>
          </p:cNvPr>
          <p:cNvSpPr>
            <a:spLocks noGrp="1"/>
          </p:cNvSpPr>
          <p:nvPr>
            <p:ph type="title"/>
          </p:nvPr>
        </p:nvSpPr>
        <p:spPr/>
        <p:txBody>
          <a:bodyPr/>
          <a:lstStyle/>
          <a:p>
            <a:pPr algn="l"/>
            <a:r>
              <a:rPr lang="zh-CN" altLang="en-US" dirty="0"/>
              <a:t>矩阵 </a:t>
            </a:r>
            <a:r>
              <a:rPr lang="en" altLang="zh-CN" dirty="0"/>
              <a:t>A </a:t>
            </a:r>
            <a:r>
              <a:rPr lang="zh-CN" altLang="en-US" dirty="0"/>
              <a:t>的问题</a:t>
            </a:r>
          </a:p>
        </p:txBody>
      </p:sp>
      <p:sp>
        <p:nvSpPr>
          <p:cNvPr id="5" name="内容占位符 4">
            <a:extLst>
              <a:ext uri="{FF2B5EF4-FFF2-40B4-BE49-F238E27FC236}">
                <a16:creationId xmlns:a16="http://schemas.microsoft.com/office/drawing/2014/main" id="{6113B8CD-59AA-A636-0E5A-BFF688A92D4E}"/>
              </a:ext>
            </a:extLst>
          </p:cNvPr>
          <p:cNvSpPr>
            <a:spLocks noGrp="1"/>
          </p:cNvSpPr>
          <p:nvPr>
            <p:ph sz="half" idx="1"/>
          </p:nvPr>
        </p:nvSpPr>
        <p:spPr/>
        <p:txBody>
          <a:bodyPr/>
          <a:lstStyle/>
          <a:p>
            <a:r>
              <a:rPr lang="zh-CN" altLang="en-US" sz="2000" dirty="0"/>
              <a:t>创建矩阵 </a:t>
            </a:r>
            <a:r>
              <a:rPr lang="en" altLang="zh-CN" sz="2000" dirty="0"/>
              <a:t>A </a:t>
            </a:r>
            <a:r>
              <a:rPr lang="zh-CN" altLang="en-US" sz="2000" dirty="0"/>
              <a:t>可以是在只记住几个先前标记和捕捉到目前为止我们看到的每个标记之间的区别。特别是在循环表示的上下文中，因为它只回顾前一个状态。记不住长序列呀！</a:t>
            </a:r>
            <a:endParaRPr lang="en-US" altLang="zh-CN" sz="2000" dirty="0"/>
          </a:p>
        </p:txBody>
      </p:sp>
    </p:spTree>
    <p:extLst>
      <p:ext uri="{BB962C8B-B14F-4D97-AF65-F5344CB8AC3E}">
        <p14:creationId xmlns:p14="http://schemas.microsoft.com/office/powerpoint/2010/main" val="149038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sym typeface="Huawei Sans" panose="020C0503030203020204" pitchFamily="34" charset="0"/>
              </a:rPr>
              <a:t>本节内容</a:t>
            </a:r>
            <a:endParaRPr lang="zh-CN" altLang="en-US" dirty="0"/>
          </a:p>
        </p:txBody>
      </p:sp>
      <p:sp>
        <p:nvSpPr>
          <p:cNvPr id="4" name="内容占位符 3">
            <a:extLst>
              <a:ext uri="{FF2B5EF4-FFF2-40B4-BE49-F238E27FC236}">
                <a16:creationId xmlns:a16="http://schemas.microsoft.com/office/drawing/2014/main" id="{18393B2C-B405-D05E-BACE-2FEBA54F1D27}"/>
              </a:ext>
            </a:extLst>
          </p:cNvPr>
          <p:cNvSpPr>
            <a:spLocks noGrp="1"/>
          </p:cNvSpPr>
          <p:nvPr>
            <p:ph sz="half" idx="1"/>
          </p:nvPr>
        </p:nvSpPr>
        <p:spPr/>
        <p:txBody>
          <a:bodyPr anchor="ctr"/>
          <a:lstStyle/>
          <a:p>
            <a:pPr>
              <a:lnSpc>
                <a:spcPct val="200000"/>
              </a:lnSpc>
            </a:pPr>
            <a:r>
              <a:rPr lang="zh-CN" altLang="en-US" sz="2800" dirty="0"/>
              <a:t>连续到离散的输入</a:t>
            </a:r>
            <a:r>
              <a:rPr lang="en-US" altLang="zh-CN" sz="2800" dirty="0"/>
              <a:t>/</a:t>
            </a:r>
            <a:r>
              <a:rPr lang="zh-CN" altLang="en-US" sz="2800" dirty="0"/>
              <a:t>输出表示</a:t>
            </a:r>
            <a:endParaRPr lang="en-US" altLang="zh-CN" sz="2800" dirty="0"/>
          </a:p>
          <a:p>
            <a:pPr>
              <a:lnSpc>
                <a:spcPct val="200000"/>
              </a:lnSpc>
            </a:pPr>
            <a:r>
              <a:rPr lang="zh-CN" altLang="en-US" sz="2800" dirty="0"/>
              <a:t>如何计算离散 </a:t>
            </a:r>
            <a:r>
              <a:rPr lang="en-US" altLang="zh-CN" sz="2800" dirty="0"/>
              <a:t>SSM</a:t>
            </a:r>
            <a:r>
              <a:rPr lang="zh-CN" altLang="en-US" sz="2800" dirty="0"/>
              <a:t> 模型</a:t>
            </a:r>
            <a:endParaRPr lang="en-US" altLang="zh-CN" sz="2800" dirty="0"/>
          </a:p>
          <a:p>
            <a:pPr>
              <a:lnSpc>
                <a:spcPct val="200000"/>
              </a:lnSpc>
            </a:pPr>
            <a:r>
              <a:rPr lang="en-US" altLang="zh-CN" sz="2800" dirty="0"/>
              <a:t>CNN</a:t>
            </a:r>
            <a:r>
              <a:rPr lang="zh-CN" altLang="en-US" sz="2800" dirty="0"/>
              <a:t> 表示 </a:t>
            </a:r>
            <a:r>
              <a:rPr lang="en-US" altLang="zh-CN" sz="2800" dirty="0"/>
              <a:t>SMM</a:t>
            </a:r>
          </a:p>
          <a:p>
            <a:pPr>
              <a:lnSpc>
                <a:spcPct val="200000"/>
              </a:lnSpc>
            </a:pPr>
            <a:r>
              <a:rPr lang="en-US" altLang="zh-CN" sz="2800" dirty="0"/>
              <a:t>LSSL</a:t>
            </a:r>
            <a:r>
              <a:rPr lang="zh-CN" altLang="en-US" sz="2800" dirty="0"/>
              <a:t> 线性状态空间层融合 </a:t>
            </a:r>
            <a:r>
              <a:rPr lang="en-US" altLang="zh-CN" sz="2800" dirty="0"/>
              <a:t>CNN</a:t>
            </a:r>
            <a:r>
              <a:rPr lang="zh-CN" altLang="en-US" sz="2800" dirty="0"/>
              <a:t> </a:t>
            </a:r>
            <a:r>
              <a:rPr lang="en-US" altLang="zh-CN" sz="2800" dirty="0"/>
              <a:t>&amp;</a:t>
            </a:r>
            <a:r>
              <a:rPr lang="zh-CN" altLang="en-US" sz="2800" dirty="0"/>
              <a:t> </a:t>
            </a:r>
            <a:r>
              <a:rPr lang="en-US" altLang="zh-CN" sz="2800" dirty="0"/>
              <a:t>RNN</a:t>
            </a:r>
          </a:p>
          <a:p>
            <a:pPr>
              <a:lnSpc>
                <a:spcPct val="200000"/>
              </a:lnSpc>
            </a:pPr>
            <a:r>
              <a:rPr lang="en-US" altLang="zh-CN" sz="2800" dirty="0" err="1"/>
              <a:t>HiPPO</a:t>
            </a:r>
            <a:r>
              <a:rPr lang="zh-CN" altLang="en-US" sz="2800" dirty="0"/>
              <a:t> 引出 </a:t>
            </a:r>
            <a:r>
              <a:rPr lang="en-US" altLang="zh-CN" sz="2800" dirty="0"/>
              <a:t>S4</a:t>
            </a:r>
            <a:r>
              <a:rPr lang="zh-CN" altLang="en-US" sz="2800" dirty="0"/>
              <a:t> 序列结构化状态空间模型</a:t>
            </a:r>
          </a:p>
        </p:txBody>
      </p:sp>
    </p:spTree>
    <p:extLst>
      <p:ext uri="{BB962C8B-B14F-4D97-AF65-F5344CB8AC3E}">
        <p14:creationId xmlns:p14="http://schemas.microsoft.com/office/powerpoint/2010/main" val="2609687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10080"/>
            <a:ext cx="11161240" cy="4100440"/>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00000"/>
              </a:lnSpc>
            </a:pPr>
            <a:r>
              <a:rPr lang="en-US" altLang="zh-CN" sz="13800" dirty="0" err="1">
                <a:latin typeface="Futura Medium" panose="020B0602020204020303" pitchFamily="34" charset="-79"/>
                <a:cs typeface="Futura Medium" panose="020B0602020204020303" pitchFamily="34" charset="-79"/>
              </a:rPr>
              <a:t>HiPPO</a:t>
            </a:r>
            <a:endParaRPr lang="en-US" altLang="zh-CN" sz="13800" dirty="0"/>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05</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5" name="文本框 4">
            <a:extLst>
              <a:ext uri="{FF2B5EF4-FFF2-40B4-BE49-F238E27FC236}">
                <a16:creationId xmlns:a16="http://schemas.microsoft.com/office/drawing/2014/main" id="{4B00F617-390C-6FBD-EE94-B6D7EC520E61}"/>
              </a:ext>
            </a:extLst>
          </p:cNvPr>
          <p:cNvSpPr txBox="1"/>
          <p:nvPr/>
        </p:nvSpPr>
        <p:spPr>
          <a:xfrm>
            <a:off x="1963261" y="5280233"/>
            <a:ext cx="8270240" cy="400110"/>
          </a:xfrm>
          <a:prstGeom prst="rect">
            <a:avLst/>
          </a:prstGeom>
          <a:noFill/>
        </p:spPr>
        <p:txBody>
          <a:bodyPr wrap="square">
            <a:spAutoFit/>
          </a:bodyPr>
          <a:lstStyle/>
          <a:p>
            <a:pPr algn="ctr"/>
            <a:r>
              <a:rPr lang="en" altLang="zh-CN" sz="2000" dirty="0" err="1">
                <a:latin typeface="Gill Sans MT" panose="020B0502020104020203" pitchFamily="34" charset="0"/>
              </a:rPr>
              <a:t>HiPPO</a:t>
            </a:r>
            <a:r>
              <a:rPr lang="en" altLang="zh-CN" sz="2000" dirty="0">
                <a:latin typeface="Gill Sans MT" panose="020B0502020104020203" pitchFamily="34" charset="0"/>
              </a:rPr>
              <a:t>: Recurrent Memory with Optimal Polynomial Projections</a:t>
            </a:r>
            <a:r>
              <a:rPr lang="zh-CN" altLang="en-US" sz="2000" dirty="0">
                <a:latin typeface="Gill Sans MT" panose="020B0502020104020203" pitchFamily="34" charset="0"/>
              </a:rPr>
              <a:t>，</a:t>
            </a:r>
            <a:r>
              <a:rPr lang="en-US" altLang="zh-CN" sz="2000" dirty="0">
                <a:latin typeface="Gill Sans MT" panose="020B0502020104020203" pitchFamily="34" charset="0"/>
              </a:rPr>
              <a:t>2020</a:t>
            </a:r>
            <a:endParaRPr lang="en" altLang="zh-CN" sz="2000" dirty="0">
              <a:latin typeface="Gill Sans MT" panose="020B0502020104020203" pitchFamily="34" charset="0"/>
            </a:endParaRPr>
          </a:p>
        </p:txBody>
      </p:sp>
    </p:spTree>
    <p:extLst>
      <p:ext uri="{BB962C8B-B14F-4D97-AF65-F5344CB8AC3E}">
        <p14:creationId xmlns:p14="http://schemas.microsoft.com/office/powerpoint/2010/main" val="4108219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280155F-C4B1-8396-D145-BADDACBBF21E}"/>
              </a:ext>
            </a:extLst>
          </p:cNvPr>
          <p:cNvSpPr>
            <a:spLocks noGrp="1"/>
          </p:cNvSpPr>
          <p:nvPr>
            <p:ph type="title"/>
          </p:nvPr>
        </p:nvSpPr>
        <p:spPr/>
        <p:txBody>
          <a:bodyPr/>
          <a:lstStyle/>
          <a:p>
            <a:r>
              <a:rPr lang="en" altLang="zh-CN" dirty="0"/>
              <a:t>Hungry Hungry Hippo</a:t>
            </a:r>
            <a:r>
              <a:rPr lang="zh-CN" altLang="en-US" dirty="0"/>
              <a:t> </a:t>
            </a:r>
            <a:r>
              <a:rPr lang="en-US" altLang="zh-CN" dirty="0"/>
              <a:t>-</a:t>
            </a:r>
            <a:r>
              <a:rPr lang="zh-CN" altLang="en-US" dirty="0"/>
              <a:t> </a:t>
            </a:r>
            <a:r>
              <a:rPr lang="en-US" altLang="zh-CN" dirty="0" err="1"/>
              <a:t>HiPPO</a:t>
            </a:r>
            <a:endParaRPr lang="zh-CN" altLang="en-US" dirty="0"/>
          </a:p>
        </p:txBody>
      </p:sp>
      <p:sp>
        <p:nvSpPr>
          <p:cNvPr id="4" name="内容占位符 3">
            <a:extLst>
              <a:ext uri="{FF2B5EF4-FFF2-40B4-BE49-F238E27FC236}">
                <a16:creationId xmlns:a16="http://schemas.microsoft.com/office/drawing/2014/main" id="{59494EDD-C2B4-3424-32F6-0258129F3B6B}"/>
              </a:ext>
            </a:extLst>
          </p:cNvPr>
          <p:cNvSpPr>
            <a:spLocks noGrp="1"/>
          </p:cNvSpPr>
          <p:nvPr>
            <p:ph sz="half" idx="1"/>
          </p:nvPr>
        </p:nvSpPr>
        <p:spPr/>
        <p:txBody>
          <a:bodyPr/>
          <a:lstStyle/>
          <a:p>
            <a:r>
              <a:rPr lang="zh-CN" altLang="en-US" dirty="0"/>
              <a:t>使用 </a:t>
            </a:r>
            <a:r>
              <a:rPr lang="en-US" altLang="zh-CN" dirty="0" err="1"/>
              <a:t>HiPPO</a:t>
            </a:r>
            <a:r>
              <a:rPr lang="zh-CN" altLang="en-US" dirty="0"/>
              <a:t> 矩阵代替随机初始化的</a:t>
            </a:r>
            <a:r>
              <a:rPr lang="en-US" altLang="zh-CN" dirty="0"/>
              <a:t> A</a:t>
            </a:r>
            <a:r>
              <a:rPr lang="zh-CN" altLang="en-US" dirty="0"/>
              <a:t> 矩阵</a:t>
            </a:r>
            <a:endParaRPr lang="en-US" altLang="zh-CN" dirty="0"/>
          </a:p>
          <a:p>
            <a:pPr lvl="1"/>
            <a:r>
              <a:rPr lang="en-US" altLang="zh-CN" dirty="0"/>
              <a:t> A</a:t>
            </a:r>
            <a:r>
              <a:rPr lang="zh-CN" altLang="en-US" dirty="0"/>
              <a:t> 矩阵包含各个时间步隐状态变化的信息，</a:t>
            </a:r>
            <a:r>
              <a:rPr lang="en-US" altLang="zh-CN" dirty="0"/>
              <a:t>A</a:t>
            </a:r>
            <a:r>
              <a:rPr lang="zh-CN" altLang="en-US" dirty="0"/>
              <a:t> 矩阵左右着信息遗忘过程</a:t>
            </a:r>
            <a:endParaRPr lang="en-US" altLang="zh-CN" dirty="0"/>
          </a:p>
          <a:p>
            <a:pPr lvl="1"/>
            <a:r>
              <a:rPr lang="en-US" altLang="zh-CN" dirty="0" err="1"/>
              <a:t>HiPPO</a:t>
            </a:r>
            <a:r>
              <a:rPr lang="zh-CN" altLang="en-US" dirty="0"/>
              <a:t> 矩阵相比于随机初始化矩阵 </a:t>
            </a:r>
            <a:r>
              <a:rPr lang="en-US" altLang="zh-CN" dirty="0"/>
              <a:t>A</a:t>
            </a:r>
            <a:r>
              <a:rPr lang="zh-CN" altLang="en-US" dirty="0"/>
              <a:t>，有效环节遗忘问题</a:t>
            </a:r>
            <a:endParaRPr lang="en-US" altLang="zh-CN" dirty="0"/>
          </a:p>
          <a:p>
            <a:pPr lvl="1"/>
            <a:r>
              <a:rPr lang="zh-CN" altLang="en-US" dirty="0"/>
              <a:t>为了避免 </a:t>
            </a:r>
            <a:r>
              <a:rPr lang="en-US" altLang="zh-CN" dirty="0" err="1"/>
              <a:t>HiPPO</a:t>
            </a:r>
            <a:r>
              <a:rPr lang="zh-CN" altLang="en-US" dirty="0"/>
              <a:t> 本身 </a:t>
            </a:r>
            <a:r>
              <a:rPr lang="en-US" altLang="zh-CN" dirty="0"/>
              <a:t>n</a:t>
            </a:r>
            <a:r>
              <a:rPr lang="zh-CN" altLang="en-US" dirty="0"/>
              <a:t> 尺寸带来计算量过大，利用矩阵分解，使用低秩表示</a:t>
            </a:r>
          </a:p>
        </p:txBody>
      </p:sp>
    </p:spTree>
    <p:extLst>
      <p:ext uri="{BB962C8B-B14F-4D97-AF65-F5344CB8AC3E}">
        <p14:creationId xmlns:p14="http://schemas.microsoft.com/office/powerpoint/2010/main" val="336767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DF0133-527C-C3E2-0439-6F6EC5535930}"/>
              </a:ext>
            </a:extLst>
          </p:cNvPr>
          <p:cNvSpPr>
            <a:spLocks noGrp="1"/>
          </p:cNvSpPr>
          <p:nvPr>
            <p:ph type="title"/>
          </p:nvPr>
        </p:nvSpPr>
        <p:spPr/>
        <p:txBody>
          <a:bodyPr/>
          <a:lstStyle/>
          <a:p>
            <a:r>
              <a:rPr lang="en" altLang="zh-CN" dirty="0"/>
              <a:t>High-order Polynomial Projection</a:t>
            </a:r>
            <a:endParaRPr lang="zh-CN" altLang="en-US" dirty="0"/>
          </a:p>
        </p:txBody>
      </p:sp>
      <p:sp>
        <p:nvSpPr>
          <p:cNvPr id="5" name="内容占位符 4">
            <a:extLst>
              <a:ext uri="{FF2B5EF4-FFF2-40B4-BE49-F238E27FC236}">
                <a16:creationId xmlns:a16="http://schemas.microsoft.com/office/drawing/2014/main" id="{748884CC-5DB8-192B-D224-E3525CC10E57}"/>
              </a:ext>
            </a:extLst>
          </p:cNvPr>
          <p:cNvSpPr>
            <a:spLocks noGrp="1"/>
          </p:cNvSpPr>
          <p:nvPr>
            <p:ph sz="half" idx="1"/>
          </p:nvPr>
        </p:nvSpPr>
        <p:spPr/>
        <p:txBody>
          <a:bodyPr/>
          <a:lstStyle/>
          <a:p>
            <a:r>
              <a:rPr lang="zh-CN" altLang="en-US" dirty="0"/>
              <a:t>高阶多项式投影算子，将所见到的所有输入信号压缩成一个系数向量。</a:t>
            </a:r>
          </a:p>
        </p:txBody>
      </p:sp>
      <p:pic>
        <p:nvPicPr>
          <p:cNvPr id="17410" name="Picture 2">
            <a:extLst>
              <a:ext uri="{FF2B5EF4-FFF2-40B4-BE49-F238E27FC236}">
                <a16:creationId xmlns:a16="http://schemas.microsoft.com/office/drawing/2014/main" id="{26369966-CACD-9124-A02E-7DAA0FD5C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59" y="2417916"/>
            <a:ext cx="10721224" cy="350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98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DF0133-527C-C3E2-0439-6F6EC5535930}"/>
              </a:ext>
            </a:extLst>
          </p:cNvPr>
          <p:cNvSpPr>
            <a:spLocks noGrp="1"/>
          </p:cNvSpPr>
          <p:nvPr>
            <p:ph type="title"/>
          </p:nvPr>
        </p:nvSpPr>
        <p:spPr/>
        <p:txBody>
          <a:bodyPr/>
          <a:lstStyle/>
          <a:p>
            <a:r>
              <a:rPr lang="en" altLang="zh-CN" dirty="0"/>
              <a:t>High-order Polynomial Projection</a:t>
            </a:r>
            <a:endParaRPr lang="zh-CN" altLang="en-US" dirty="0"/>
          </a:p>
        </p:txBody>
      </p:sp>
      <p:sp>
        <p:nvSpPr>
          <p:cNvPr id="5" name="内容占位符 4">
            <a:extLst>
              <a:ext uri="{FF2B5EF4-FFF2-40B4-BE49-F238E27FC236}">
                <a16:creationId xmlns:a16="http://schemas.microsoft.com/office/drawing/2014/main" id="{748884CC-5DB8-192B-D224-E3525CC10E57}"/>
              </a:ext>
            </a:extLst>
          </p:cNvPr>
          <p:cNvSpPr>
            <a:spLocks noGrp="1"/>
          </p:cNvSpPr>
          <p:nvPr>
            <p:ph sz="half" idx="1"/>
          </p:nvPr>
        </p:nvSpPr>
        <p:spPr/>
        <p:txBody>
          <a:bodyPr/>
          <a:lstStyle/>
          <a:p>
            <a:r>
              <a:rPr lang="zh-CN" altLang="en-US" dirty="0"/>
              <a:t>使用矩阵 </a:t>
            </a:r>
            <a:r>
              <a:rPr lang="en" altLang="zh-CN" dirty="0"/>
              <a:t>A </a:t>
            </a:r>
            <a:r>
              <a:rPr lang="zh-CN" altLang="en-US" dirty="0"/>
              <a:t>来构建一个能够很好地捕捉最近 </a:t>
            </a:r>
            <a:r>
              <a:rPr lang="en-US" altLang="zh-CN" dirty="0"/>
              <a:t>Token</a:t>
            </a:r>
            <a:r>
              <a:rPr lang="zh-CN" altLang="en-US" dirty="0"/>
              <a:t> 并且衰减旧 </a:t>
            </a:r>
            <a:r>
              <a:rPr lang="en-US" altLang="zh-CN" dirty="0"/>
              <a:t>Token</a:t>
            </a:r>
            <a:r>
              <a:rPr lang="zh-CN" altLang="en-US" dirty="0"/>
              <a:t> 状态表示。其公式可以表示如下：</a:t>
            </a:r>
          </a:p>
        </p:txBody>
      </p:sp>
      <p:pic>
        <p:nvPicPr>
          <p:cNvPr id="18434" name="Picture 2">
            <a:extLst>
              <a:ext uri="{FF2B5EF4-FFF2-40B4-BE49-F238E27FC236}">
                <a16:creationId xmlns:a16="http://schemas.microsoft.com/office/drawing/2014/main" id="{FACAC01D-2400-A48B-3B82-35ED4F6D0F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86" r="2545"/>
          <a:stretch/>
        </p:blipFill>
        <p:spPr bwMode="auto">
          <a:xfrm>
            <a:off x="3800225" y="3117284"/>
            <a:ext cx="7552369" cy="249103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49362096-8ABE-F68A-6F72-4C6A5B9712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72" t="15596" r="29777" b="1341"/>
          <a:stretch/>
        </p:blipFill>
        <p:spPr bwMode="auto">
          <a:xfrm>
            <a:off x="623635" y="2980608"/>
            <a:ext cx="2975927" cy="292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91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DF0133-527C-C3E2-0439-6F6EC5535930}"/>
              </a:ext>
            </a:extLst>
          </p:cNvPr>
          <p:cNvSpPr>
            <a:spLocks noGrp="1"/>
          </p:cNvSpPr>
          <p:nvPr>
            <p:ph type="title"/>
          </p:nvPr>
        </p:nvSpPr>
        <p:spPr/>
        <p:txBody>
          <a:bodyPr/>
          <a:lstStyle/>
          <a:p>
            <a:r>
              <a:rPr lang="en" altLang="zh-CN" dirty="0"/>
              <a:t>High-order Polynomial Projection</a:t>
            </a:r>
            <a:endParaRPr lang="zh-CN" altLang="en-US" dirty="0"/>
          </a:p>
        </p:txBody>
      </p:sp>
      <p:sp>
        <p:nvSpPr>
          <p:cNvPr id="5" name="内容占位符 4">
            <a:extLst>
              <a:ext uri="{FF2B5EF4-FFF2-40B4-BE49-F238E27FC236}">
                <a16:creationId xmlns:a16="http://schemas.microsoft.com/office/drawing/2014/main" id="{748884CC-5DB8-192B-D224-E3525CC10E57}"/>
              </a:ext>
            </a:extLst>
          </p:cNvPr>
          <p:cNvSpPr>
            <a:spLocks noGrp="1"/>
          </p:cNvSpPr>
          <p:nvPr>
            <p:ph sz="half" idx="1"/>
          </p:nvPr>
        </p:nvSpPr>
        <p:spPr/>
        <p:txBody>
          <a:bodyPr/>
          <a:lstStyle/>
          <a:p>
            <a:r>
              <a:rPr lang="en-US" altLang="zh-CN" dirty="0" err="1"/>
              <a:t>HiPPO</a:t>
            </a:r>
            <a:r>
              <a:rPr lang="zh-CN" altLang="en-US" dirty="0"/>
              <a:t> 产生记忆其历史的隐藏状态。通过跟踪勒让德多项式（</a:t>
            </a:r>
            <a:r>
              <a:rPr lang="en" altLang="zh-CN" dirty="0">
                <a:hlinkClick r:id="rId2"/>
              </a:rPr>
              <a:t>Legendre polynomial</a:t>
            </a:r>
            <a:r>
              <a:rPr lang="zh-CN" altLang="en-US" dirty="0"/>
              <a:t>）系数来实现，这使得 </a:t>
            </a:r>
            <a:r>
              <a:rPr lang="en-US" altLang="zh-CN" dirty="0" err="1"/>
              <a:t>HiPPO</a:t>
            </a:r>
            <a:r>
              <a:rPr lang="zh-CN" altLang="en-US" dirty="0"/>
              <a:t> 能够近似所遇到的历史 </a:t>
            </a:r>
            <a:r>
              <a:rPr lang="en-US" altLang="zh-CN" dirty="0"/>
              <a:t>Token</a:t>
            </a:r>
            <a:r>
              <a:rPr lang="zh-CN" altLang="en-US" dirty="0"/>
              <a:t>。</a:t>
            </a:r>
            <a:endParaRPr lang="en-US" altLang="zh-CN" dirty="0"/>
          </a:p>
          <a:p>
            <a:r>
              <a:rPr lang="en" altLang="zh-CN" dirty="0" err="1"/>
              <a:t>HiPPO</a:t>
            </a:r>
            <a:r>
              <a:rPr lang="en" altLang="zh-CN" dirty="0"/>
              <a:t> </a:t>
            </a:r>
            <a:r>
              <a:rPr lang="zh-CN" altLang="en-US" dirty="0"/>
              <a:t>被应用于 </a:t>
            </a:r>
            <a:r>
              <a:rPr lang="en" altLang="zh-CN" dirty="0"/>
              <a:t>Linear State-Space Layer</a:t>
            </a:r>
            <a:r>
              <a:rPr lang="zh-CN" altLang="en-US" dirty="0"/>
              <a:t>，以处理长距离依赖关系。从而衍生出</a:t>
            </a:r>
            <a:r>
              <a:rPr lang="en" altLang="zh-CN" dirty="0"/>
              <a:t> </a:t>
            </a:r>
            <a:r>
              <a:rPr lang="en" altLang="zh-CN" dirty="0">
                <a:hlinkClick r:id="rId3"/>
              </a:rPr>
              <a:t>Structured State Space for Sequences</a:t>
            </a:r>
            <a:r>
              <a:rPr lang="zh-CN" altLang="en-US" dirty="0"/>
              <a:t> 序列的结构化状态空间（</a:t>
            </a:r>
            <a:r>
              <a:rPr lang="en" altLang="zh-CN" dirty="0"/>
              <a:t>S4</a:t>
            </a:r>
            <a:r>
              <a:rPr lang="zh-CN" altLang="en" dirty="0"/>
              <a:t>），</a:t>
            </a:r>
            <a:r>
              <a:rPr lang="zh-CN" altLang="en-US" dirty="0"/>
              <a:t>可以有效处理长序列 </a:t>
            </a:r>
            <a:r>
              <a:rPr lang="en" altLang="zh-CN" dirty="0"/>
              <a:t>SSM</a:t>
            </a:r>
            <a:r>
              <a:rPr lang="zh-CN" altLang="en" dirty="0"/>
              <a:t>。</a:t>
            </a:r>
            <a:endParaRPr lang="zh-CN" altLang="en-US" dirty="0"/>
          </a:p>
        </p:txBody>
      </p:sp>
    </p:spTree>
    <p:extLst>
      <p:ext uri="{BB962C8B-B14F-4D97-AF65-F5344CB8AC3E}">
        <p14:creationId xmlns:p14="http://schemas.microsoft.com/office/powerpoint/2010/main" val="2994793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DC24C85-ADF9-39C1-C43B-C25501378583}"/>
              </a:ext>
            </a:extLst>
          </p:cNvPr>
          <p:cNvSpPr>
            <a:spLocks noGrp="1"/>
          </p:cNvSpPr>
          <p:nvPr>
            <p:ph type="title"/>
          </p:nvPr>
        </p:nvSpPr>
        <p:spPr/>
        <p:txBody>
          <a:bodyPr/>
          <a:lstStyle/>
          <a:p>
            <a:r>
              <a:rPr lang="en" altLang="zh-CN" dirty="0"/>
              <a:t> Structured State Space for Sequences (S4)</a:t>
            </a:r>
            <a:r>
              <a:rPr lang="zh-CN" altLang="en-US" dirty="0"/>
              <a:t> 组成</a:t>
            </a:r>
          </a:p>
        </p:txBody>
      </p:sp>
      <p:sp>
        <p:nvSpPr>
          <p:cNvPr id="5" name="内容占位符 4">
            <a:extLst>
              <a:ext uri="{FF2B5EF4-FFF2-40B4-BE49-F238E27FC236}">
                <a16:creationId xmlns:a16="http://schemas.microsoft.com/office/drawing/2014/main" id="{6C37C08D-261F-34CC-39E4-CFAF7F9077C1}"/>
              </a:ext>
            </a:extLst>
          </p:cNvPr>
          <p:cNvSpPr>
            <a:spLocks noGrp="1"/>
          </p:cNvSpPr>
          <p:nvPr>
            <p:ph sz="half" idx="1"/>
          </p:nvPr>
        </p:nvSpPr>
        <p:spPr/>
        <p:txBody>
          <a:bodyPr/>
          <a:lstStyle/>
          <a:p>
            <a:pPr marL="457200" indent="-457200" algn="l">
              <a:buFont typeface="+mj-lt"/>
              <a:buAutoNum type="arabicPeriod"/>
            </a:pPr>
            <a:r>
              <a:rPr lang="en" altLang="zh-CN" dirty="0"/>
              <a:t>State Space Models </a:t>
            </a:r>
            <a:r>
              <a:rPr lang="zh-CN" altLang="en-US" dirty="0"/>
              <a:t>状态空间模型</a:t>
            </a:r>
          </a:p>
          <a:p>
            <a:pPr marL="457200" indent="-457200" algn="l">
              <a:buFont typeface="+mj-lt"/>
              <a:buAutoNum type="arabicPeriod"/>
            </a:pPr>
            <a:r>
              <a:rPr lang="en" altLang="zh-CN" dirty="0" err="1"/>
              <a:t>HiPPO</a:t>
            </a:r>
            <a:r>
              <a:rPr lang="en" altLang="zh-CN" dirty="0"/>
              <a:t> for handling long-range dependencies</a:t>
            </a:r>
            <a:r>
              <a:rPr lang="zh-CN" altLang="en-US" dirty="0"/>
              <a:t>，处理长距离依赖关系</a:t>
            </a:r>
          </a:p>
          <a:p>
            <a:pPr marL="457200" indent="-457200" algn="l">
              <a:buFont typeface="+mj-lt"/>
              <a:buAutoNum type="arabicPeriod"/>
            </a:pPr>
            <a:r>
              <a:rPr lang="en" altLang="zh-CN" dirty="0"/>
              <a:t>Discretization for creating recurrent and convolution representations</a:t>
            </a:r>
            <a:r>
              <a:rPr lang="zh-CN" altLang="en-US" dirty="0"/>
              <a:t>，离散化创建 </a:t>
            </a:r>
            <a:r>
              <a:rPr lang="en-US" altLang="zh-CN" dirty="0"/>
              <a:t>RNN</a:t>
            </a:r>
            <a:r>
              <a:rPr lang="zh-CN" altLang="en-US" dirty="0"/>
              <a:t> 表示</a:t>
            </a:r>
          </a:p>
        </p:txBody>
      </p:sp>
      <p:pic>
        <p:nvPicPr>
          <p:cNvPr id="20482" name="Picture 2">
            <a:extLst>
              <a:ext uri="{FF2B5EF4-FFF2-40B4-BE49-F238E27FC236}">
                <a16:creationId xmlns:a16="http://schemas.microsoft.com/office/drawing/2014/main" id="{7D4D9FB7-B051-C5C0-546B-7BBEE807FD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196"/>
          <a:stretch/>
        </p:blipFill>
        <p:spPr bwMode="auto">
          <a:xfrm>
            <a:off x="867890" y="3256506"/>
            <a:ext cx="10474961" cy="3311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59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10080"/>
            <a:ext cx="11161240" cy="4100440"/>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pPr>
              <a:lnSpc>
                <a:spcPct val="100000"/>
              </a:lnSpc>
            </a:pPr>
            <a:r>
              <a:rPr lang="zh-CN" altLang="en-US" sz="13800" dirty="0">
                <a:latin typeface="Futura Medium" panose="020B0602020204020303" pitchFamily="34" charset="-79"/>
                <a:cs typeface="Futura Medium" panose="020B0602020204020303" pitchFamily="34" charset="-79"/>
              </a:rPr>
              <a:t>小结与思考</a:t>
            </a:r>
            <a:endParaRPr lang="en-US" altLang="zh-CN" sz="13800" dirty="0"/>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05</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283688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en-US" altLang="zh-CN" dirty="0">
                <a:sym typeface="Huawei Sans" panose="020C0503030203020204" pitchFamily="34" charset="0"/>
              </a:rPr>
              <a:t>Mamba</a:t>
            </a:r>
            <a:endParaRPr lang="zh-CN" altLang="en-US" dirty="0"/>
          </a:p>
        </p:txBody>
      </p:sp>
      <p:pic>
        <p:nvPicPr>
          <p:cNvPr id="8" name="图片 7">
            <a:extLst>
              <a:ext uri="{FF2B5EF4-FFF2-40B4-BE49-F238E27FC236}">
                <a16:creationId xmlns:a16="http://schemas.microsoft.com/office/drawing/2014/main" id="{D19EE242-181E-0680-0CD0-FD031FE3D11D}"/>
              </a:ext>
            </a:extLst>
          </p:cNvPr>
          <p:cNvPicPr>
            <a:picLocks noChangeAspect="1"/>
          </p:cNvPicPr>
          <p:nvPr/>
        </p:nvPicPr>
        <p:blipFill>
          <a:blip r:embed="rId2"/>
          <a:stretch>
            <a:fillRect/>
          </a:stretch>
        </p:blipFill>
        <p:spPr>
          <a:xfrm>
            <a:off x="773191" y="1217258"/>
            <a:ext cx="10650380" cy="5082328"/>
          </a:xfrm>
          <a:prstGeom prst="rect">
            <a:avLst/>
          </a:prstGeom>
        </p:spPr>
      </p:pic>
      <p:sp>
        <p:nvSpPr>
          <p:cNvPr id="2" name="矩形 1">
            <a:extLst>
              <a:ext uri="{FF2B5EF4-FFF2-40B4-BE49-F238E27FC236}">
                <a16:creationId xmlns:a16="http://schemas.microsoft.com/office/drawing/2014/main" id="{B8C7EA79-CB98-6E93-08DE-10F00E04C035}"/>
              </a:ext>
            </a:extLst>
          </p:cNvPr>
          <p:cNvSpPr/>
          <p:nvPr/>
        </p:nvSpPr>
        <p:spPr>
          <a:xfrm>
            <a:off x="3931692" y="1998094"/>
            <a:ext cx="5577840" cy="896022"/>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87760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sym typeface="Huawei Sans" panose="020C0503030203020204" pitchFamily="34" charset="0"/>
              </a:rPr>
              <a:t>本节内容</a:t>
            </a:r>
            <a:endParaRPr lang="zh-CN" altLang="en-US" dirty="0"/>
          </a:p>
        </p:txBody>
      </p:sp>
      <p:sp>
        <p:nvSpPr>
          <p:cNvPr id="4" name="内容占位符 3">
            <a:extLst>
              <a:ext uri="{FF2B5EF4-FFF2-40B4-BE49-F238E27FC236}">
                <a16:creationId xmlns:a16="http://schemas.microsoft.com/office/drawing/2014/main" id="{18393B2C-B405-D05E-BACE-2FEBA54F1D27}"/>
              </a:ext>
            </a:extLst>
          </p:cNvPr>
          <p:cNvSpPr>
            <a:spLocks noGrp="1"/>
          </p:cNvSpPr>
          <p:nvPr>
            <p:ph sz="half" idx="1"/>
          </p:nvPr>
        </p:nvSpPr>
        <p:spPr/>
        <p:txBody>
          <a:bodyPr anchor="ctr"/>
          <a:lstStyle/>
          <a:p>
            <a:pPr>
              <a:lnSpc>
                <a:spcPct val="200000"/>
              </a:lnSpc>
            </a:pPr>
            <a:r>
              <a:rPr lang="zh-CN" altLang="en-US" sz="2800" dirty="0"/>
              <a:t>连续到离散的输入</a:t>
            </a:r>
            <a:r>
              <a:rPr lang="en-US" altLang="zh-CN" sz="2800" dirty="0"/>
              <a:t>/</a:t>
            </a:r>
            <a:r>
              <a:rPr lang="zh-CN" altLang="en-US" sz="2800" dirty="0"/>
              <a:t>输出表示</a:t>
            </a:r>
            <a:endParaRPr lang="en-US" altLang="zh-CN" sz="2800" dirty="0"/>
          </a:p>
          <a:p>
            <a:pPr>
              <a:lnSpc>
                <a:spcPct val="200000"/>
              </a:lnSpc>
            </a:pPr>
            <a:r>
              <a:rPr lang="zh-CN" altLang="en-US" sz="2800" dirty="0"/>
              <a:t>如何计算离散 </a:t>
            </a:r>
            <a:r>
              <a:rPr lang="en-US" altLang="zh-CN" sz="2800" dirty="0"/>
              <a:t>SSM</a:t>
            </a:r>
            <a:r>
              <a:rPr lang="zh-CN" altLang="en-US" sz="2800" dirty="0"/>
              <a:t> 模型</a:t>
            </a:r>
            <a:endParaRPr lang="en-US" altLang="zh-CN" sz="2800" dirty="0"/>
          </a:p>
          <a:p>
            <a:pPr>
              <a:lnSpc>
                <a:spcPct val="200000"/>
              </a:lnSpc>
            </a:pPr>
            <a:r>
              <a:rPr lang="en-US" altLang="zh-CN" sz="2800" dirty="0"/>
              <a:t>CNN</a:t>
            </a:r>
            <a:r>
              <a:rPr lang="zh-CN" altLang="en-US" sz="2800" dirty="0"/>
              <a:t> 表示 </a:t>
            </a:r>
            <a:r>
              <a:rPr lang="en-US" altLang="zh-CN" sz="2800" dirty="0"/>
              <a:t>SMM</a:t>
            </a:r>
          </a:p>
          <a:p>
            <a:pPr>
              <a:lnSpc>
                <a:spcPct val="200000"/>
              </a:lnSpc>
            </a:pPr>
            <a:r>
              <a:rPr lang="en-US" altLang="zh-CN" sz="2800" dirty="0"/>
              <a:t>LSSL</a:t>
            </a:r>
            <a:r>
              <a:rPr lang="zh-CN" altLang="en-US" sz="2800" dirty="0"/>
              <a:t> 线性状态空间层融合 </a:t>
            </a:r>
            <a:r>
              <a:rPr lang="en-US" altLang="zh-CN" sz="2800" dirty="0"/>
              <a:t>CNN</a:t>
            </a:r>
            <a:r>
              <a:rPr lang="zh-CN" altLang="en-US" sz="2800" dirty="0"/>
              <a:t> </a:t>
            </a:r>
            <a:r>
              <a:rPr lang="en-US" altLang="zh-CN" sz="2800" dirty="0"/>
              <a:t>&amp;</a:t>
            </a:r>
            <a:r>
              <a:rPr lang="zh-CN" altLang="en-US" sz="2800" dirty="0"/>
              <a:t> </a:t>
            </a:r>
            <a:r>
              <a:rPr lang="en-US" altLang="zh-CN" sz="2800" dirty="0"/>
              <a:t>RNN</a:t>
            </a:r>
          </a:p>
          <a:p>
            <a:pPr>
              <a:lnSpc>
                <a:spcPct val="200000"/>
              </a:lnSpc>
            </a:pPr>
            <a:r>
              <a:rPr lang="en-US" altLang="zh-CN" sz="2800" dirty="0" err="1"/>
              <a:t>HiPPO</a:t>
            </a:r>
            <a:r>
              <a:rPr lang="zh-CN" altLang="en-US" sz="2800" dirty="0"/>
              <a:t> 引出 </a:t>
            </a:r>
            <a:r>
              <a:rPr lang="en-US" altLang="zh-CN" sz="2800" dirty="0"/>
              <a:t>S4</a:t>
            </a:r>
            <a:r>
              <a:rPr lang="zh-CN" altLang="en-US" sz="2800" dirty="0"/>
              <a:t> 序列结构化状态空间模型</a:t>
            </a:r>
          </a:p>
        </p:txBody>
      </p:sp>
    </p:spTree>
    <p:extLst>
      <p:ext uri="{BB962C8B-B14F-4D97-AF65-F5344CB8AC3E}">
        <p14:creationId xmlns:p14="http://schemas.microsoft.com/office/powerpoint/2010/main" val="2537410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id="{3DF67D41-A790-925A-E77D-35F1B37F53DF}"/>
              </a:ext>
            </a:extLst>
          </p:cNvPr>
          <p:cNvSpPr txBox="1">
            <a:spLocks/>
          </p:cNvSpPr>
          <p:nvPr/>
        </p:nvSpPr>
        <p:spPr>
          <a:xfrm>
            <a:off x="481757" y="1910080"/>
            <a:ext cx="11161240" cy="4100440"/>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542" kern="1200">
                <a:solidFill>
                  <a:schemeClr val="tx1"/>
                </a:solidFill>
                <a:latin typeface="+mn-lt"/>
                <a:ea typeface="+mn-ea"/>
                <a:cs typeface="+mn-cs"/>
              </a:defRPr>
            </a:lvl9pPr>
          </a:lstStyle>
          <a:p>
            <a:r>
              <a:rPr lang="zh-CN" altLang="en-US" sz="13800" dirty="0"/>
              <a:t>连续 </a:t>
            </a:r>
            <a:r>
              <a:rPr lang="en-US" altLang="zh-CN" sz="13800" dirty="0"/>
              <a:t>to</a:t>
            </a:r>
            <a:r>
              <a:rPr lang="zh-CN" altLang="en-US" sz="13800" dirty="0"/>
              <a:t> 离散</a:t>
            </a:r>
          </a:p>
        </p:txBody>
      </p:sp>
      <p:sp>
        <p:nvSpPr>
          <p:cNvPr id="3" name="文本框 2">
            <a:extLst>
              <a:ext uri="{FF2B5EF4-FFF2-40B4-BE49-F238E27FC236}">
                <a16:creationId xmlns:a16="http://schemas.microsoft.com/office/drawing/2014/main" id="{489B7EE8-7E31-0E6B-AA30-C7AF446E9879}"/>
              </a:ext>
            </a:extLst>
          </p:cNvPr>
          <p:cNvSpPr txBox="1"/>
          <p:nvPr/>
        </p:nvSpPr>
        <p:spPr>
          <a:xfrm>
            <a:off x="553766" y="347617"/>
            <a:ext cx="3886154" cy="3770263"/>
          </a:xfrm>
          <a:prstGeom prst="rect">
            <a:avLst/>
          </a:prstGeom>
          <a:noFill/>
        </p:spPr>
        <p:txBody>
          <a:bodyPr wrap="square" rtlCol="0" anchor="ctr">
            <a:spAutoFit/>
          </a:bodyPr>
          <a:lstStyle/>
          <a:p>
            <a:pPr algn="ctr"/>
            <a:r>
              <a:rPr kumimoji="1" lang="en-US" altLang="zh-CN"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239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Tree>
    <p:extLst>
      <p:ext uri="{BB962C8B-B14F-4D97-AF65-F5344CB8AC3E}">
        <p14:creationId xmlns:p14="http://schemas.microsoft.com/office/powerpoint/2010/main" val="345120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F9DC2CC-653D-8285-2EB4-22C7CF58A0FE}"/>
              </a:ext>
            </a:extLst>
          </p:cNvPr>
          <p:cNvSpPr>
            <a:spLocks noGrp="1"/>
          </p:cNvSpPr>
          <p:nvPr>
            <p:ph type="title"/>
          </p:nvPr>
        </p:nvSpPr>
        <p:spPr/>
        <p:txBody>
          <a:bodyPr/>
          <a:lstStyle/>
          <a:p>
            <a:r>
              <a:rPr lang="en-US" altLang="zh-CN" dirty="0"/>
              <a:t>Reference</a:t>
            </a:r>
            <a:r>
              <a:rPr lang="zh-CN" altLang="en-US" dirty="0"/>
              <a:t> 参考</a:t>
            </a:r>
            <a:r>
              <a:rPr lang="en-US" altLang="zh-CN" dirty="0"/>
              <a:t>&amp;</a:t>
            </a:r>
            <a:r>
              <a:rPr lang="zh-CN" altLang="en-US" dirty="0"/>
              <a:t>引用</a:t>
            </a:r>
          </a:p>
        </p:txBody>
      </p:sp>
      <p:sp>
        <p:nvSpPr>
          <p:cNvPr id="8" name="内容占位符 7">
            <a:extLst>
              <a:ext uri="{FF2B5EF4-FFF2-40B4-BE49-F238E27FC236}">
                <a16:creationId xmlns:a16="http://schemas.microsoft.com/office/drawing/2014/main" id="{1A6F168E-A39D-FEB8-083F-AF4A55773961}"/>
              </a:ext>
            </a:extLst>
          </p:cNvPr>
          <p:cNvSpPr>
            <a:spLocks noGrp="1"/>
          </p:cNvSpPr>
          <p:nvPr>
            <p:ph sz="half" idx="1"/>
          </p:nvPr>
        </p:nvSpPr>
        <p:spPr/>
        <p:txBody>
          <a:bodyPr/>
          <a:lstStyle/>
          <a:p>
            <a:r>
              <a:rPr lang="en" altLang="zh-CN" sz="1400" dirty="0">
                <a:hlinkClick r:id="rId2"/>
              </a:rPr>
              <a:t>https://srush.github.io/annotated-s4/</a:t>
            </a:r>
            <a:endParaRPr lang="en" altLang="zh-CN" sz="1400" dirty="0"/>
          </a:p>
          <a:p>
            <a:r>
              <a:rPr lang="en" altLang="zh-CN" sz="1400" dirty="0">
                <a:hlinkClick r:id="rId3"/>
              </a:rPr>
              <a:t>https://huggingface.co/blog/lbourdois/get-on-the-ssm-train</a:t>
            </a:r>
            <a:endParaRPr lang="en" altLang="zh-CN" sz="1400" dirty="0"/>
          </a:p>
          <a:p>
            <a:r>
              <a:rPr lang="en" altLang="zh-CN" sz="1400" dirty="0">
                <a:hlinkClick r:id="rId4"/>
              </a:rPr>
              <a:t>https://en.wikipedia.org/wiki/State-space_representation</a:t>
            </a:r>
            <a:endParaRPr lang="en" altLang="zh-CN" sz="1400" dirty="0"/>
          </a:p>
          <a:p>
            <a:r>
              <a:rPr lang="en" altLang="zh-CN" sz="1400" dirty="0">
                <a:hlinkClick r:id="rId5"/>
              </a:rPr>
              <a:t>https://arxiv.org/abs/2405.21060</a:t>
            </a:r>
            <a:endParaRPr lang="en" altLang="zh-CN" sz="1400" dirty="0"/>
          </a:p>
          <a:p>
            <a:r>
              <a:rPr lang="en" altLang="zh-CN" sz="1400" dirty="0">
                <a:hlinkClick r:id="rId6"/>
              </a:rPr>
              <a:t>https://github.com/state-spaces/mamba?tab=readme-ov-file</a:t>
            </a:r>
            <a:endParaRPr lang="en" altLang="zh-CN" sz="1400" dirty="0"/>
          </a:p>
          <a:p>
            <a:r>
              <a:rPr lang="en" altLang="zh-CN" sz="1400" dirty="0">
                <a:hlinkClick r:id="rId7"/>
              </a:rPr>
              <a:t>https://readit.plus/a/mo3u2/a-visual-guide-to-mamba-and-state</a:t>
            </a:r>
            <a:endParaRPr lang="en" altLang="zh-CN" sz="1400" dirty="0"/>
          </a:p>
          <a:p>
            <a:endParaRPr lang="en" altLang="zh-CN" sz="1400" dirty="0"/>
          </a:p>
          <a:p>
            <a:endParaRPr lang="en" altLang="zh-CN" sz="1400" dirty="0"/>
          </a:p>
          <a:p>
            <a:endParaRPr lang="en" altLang="zh-CN" sz="1400" dirty="0"/>
          </a:p>
          <a:p>
            <a:endParaRPr lang="zh-CN" altLang="en-US" sz="1400" dirty="0"/>
          </a:p>
        </p:txBody>
      </p:sp>
    </p:spTree>
    <p:extLst>
      <p:ext uri="{BB962C8B-B14F-4D97-AF65-F5344CB8AC3E}">
        <p14:creationId xmlns:p14="http://schemas.microsoft.com/office/powerpoint/2010/main" val="361225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7F289C-1B5E-98BD-7989-9458F064846D}"/>
              </a:ext>
            </a:extLst>
          </p:cNvPr>
          <p:cNvSpPr>
            <a:spLocks noGrp="1"/>
          </p:cNvSpPr>
          <p:nvPr>
            <p:ph type="title"/>
          </p:nvPr>
        </p:nvSpPr>
        <p:spPr/>
        <p:txBody>
          <a:bodyPr/>
          <a:lstStyle/>
          <a:p>
            <a:r>
              <a:rPr lang="en" altLang="zh-CN" dirty="0"/>
              <a:t>State Space Model</a:t>
            </a:r>
            <a:r>
              <a:rPr lang="zh-CN" altLang="en-US" dirty="0"/>
              <a:t> 状态空间模型</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DE3A7D65-7C99-8239-4376-C3C2FAF404B9}"/>
                  </a:ext>
                </a:extLst>
              </p:cNvPr>
              <p:cNvSpPr>
                <a:spLocks noGrp="1"/>
              </p:cNvSpPr>
              <p:nvPr>
                <p:ph sz="half" idx="1"/>
              </p:nvPr>
            </p:nvSpPr>
            <p:spPr/>
            <p:txBody>
              <a:bodyPr/>
              <a:lstStyle/>
              <a:p>
                <a:pPr algn="l"/>
                <a:r>
                  <a:rPr lang="en-US" altLang="zh-CN" dirty="0"/>
                  <a:t>SSM</a:t>
                </a:r>
                <a:r>
                  <a:rPr lang="zh-CN" altLang="en-US" dirty="0"/>
                  <a:t> 假设在动态系统（如 </a:t>
                </a:r>
                <a:r>
                  <a:rPr lang="en-US" altLang="zh-CN" dirty="0"/>
                  <a:t>3</a:t>
                </a:r>
                <a:r>
                  <a:rPr lang="en" altLang="zh-CN" dirty="0"/>
                  <a:t>D </a:t>
                </a:r>
                <a:r>
                  <a:rPr lang="zh-CN" altLang="en-US" dirty="0"/>
                  <a:t>空间中移动的物体），可以通过两个方程从时间 </a:t>
                </a:r>
                <a14:m>
                  <m:oMath xmlns:m="http://schemas.openxmlformats.org/officeDocument/2006/math">
                    <m:r>
                      <a:rPr lang="en" altLang="zh-CN" i="1" dirty="0" smtClean="0">
                        <a:latin typeface="Cambria Math" panose="02040503050406030204" pitchFamily="18" charset="0"/>
                      </a:rPr>
                      <m:t>𝑡</m:t>
                    </m:r>
                  </m:oMath>
                </a14:m>
                <a:r>
                  <a:rPr lang="en" altLang="zh-CN" dirty="0"/>
                  <a:t> </a:t>
                </a:r>
                <a:r>
                  <a:rPr lang="zh-CN" altLang="en-US" dirty="0"/>
                  <a:t>状态进行预测</a:t>
                </a:r>
                <a:endParaRPr lang="en-US" altLang="zh-CN" dirty="0"/>
              </a:p>
              <a:p>
                <a:pPr marL="0" indent="0" algn="l">
                  <a:buNone/>
                </a:pPr>
                <a:endParaRPr lang="en-US" altLang="zh-CN" dirty="0"/>
              </a:p>
              <a:p>
                <a:pPr algn="l"/>
                <a:r>
                  <a:rPr lang="zh-CN" altLang="en-US" dirty="0"/>
                  <a:t>状态方程：</a:t>
                </a:r>
                <a:endParaRPr lang="en-US" altLang="zh-CN" dirty="0"/>
              </a:p>
              <a:p>
                <a:pPr marL="0" indent="0" algn="l">
                  <a:buNone/>
                </a:pPr>
                <a:endParaRPr lang="en-US" altLang="zh-CN" dirty="0"/>
              </a:p>
              <a:p>
                <a:pPr algn="l"/>
                <a:r>
                  <a:rPr lang="zh-CN" altLang="en-US" dirty="0"/>
                  <a:t>输出方程：</a:t>
                </a:r>
                <a:endParaRPr lang="en-US" altLang="zh-CN" dirty="0"/>
              </a:p>
            </p:txBody>
          </p:sp>
        </mc:Choice>
        <mc:Fallback xmlns="">
          <p:sp>
            <p:nvSpPr>
              <p:cNvPr id="5" name="内容占位符 4">
                <a:extLst>
                  <a:ext uri="{FF2B5EF4-FFF2-40B4-BE49-F238E27FC236}">
                    <a16:creationId xmlns:a16="http://schemas.microsoft.com/office/drawing/2014/main" id="{DE3A7D65-7C99-8239-4376-C3C2FAF404B9}"/>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2465949-341E-53AB-0ACE-FB3A7F78C964}"/>
                  </a:ext>
                </a:extLst>
              </p:cNvPr>
              <p:cNvSpPr txBox="1"/>
              <p:nvPr/>
            </p:nvSpPr>
            <p:spPr>
              <a:xfrm>
                <a:off x="4057260" y="2576731"/>
                <a:ext cx="35539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800" b="0" i="1" smtClean="0">
                              <a:latin typeface="Cambria Math" panose="02040503050406030204" pitchFamily="18" charset="0"/>
                            </a:rPr>
                          </m:ctrlPr>
                        </m:sSupPr>
                        <m:e>
                          <m:r>
                            <a:rPr kumimoji="1" lang="en-US" altLang="zh-CN" sz="2800" b="0" i="1" smtClean="0">
                              <a:latin typeface="Cambria Math" panose="02040503050406030204" pitchFamily="18" charset="0"/>
                            </a:rPr>
                            <m:t>h</m:t>
                          </m:r>
                        </m:e>
                        <m:sup>
                          <m:r>
                            <a:rPr kumimoji="1" lang="en-US" altLang="zh-CN" sz="2800" b="0" i="1" smtClean="0">
                              <a:latin typeface="Cambria Math" panose="02040503050406030204" pitchFamily="18" charset="0"/>
                            </a:rPr>
                            <m:t>′</m:t>
                          </m:r>
                        </m:sup>
                      </m:sSup>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𝑨</m:t>
                      </m:r>
                      <m:r>
                        <a:rPr kumimoji="1" lang="en-US" altLang="zh-CN" sz="2800" b="0" i="1" smtClean="0">
                          <a:latin typeface="Cambria Math" panose="02040503050406030204" pitchFamily="18" charset="0"/>
                        </a:rPr>
                        <m:t>h</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𝑩</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m:t>
                      </m:r>
                    </m:oMath>
                  </m:oMathPara>
                </a14:m>
                <a:endParaRPr kumimoji="1" lang="zh-CN" altLang="en-US" sz="2800" dirty="0"/>
              </a:p>
            </p:txBody>
          </p:sp>
        </mc:Choice>
        <mc:Fallback xmlns="">
          <p:sp>
            <p:nvSpPr>
              <p:cNvPr id="6" name="文本框 5">
                <a:extLst>
                  <a:ext uri="{FF2B5EF4-FFF2-40B4-BE49-F238E27FC236}">
                    <a16:creationId xmlns:a16="http://schemas.microsoft.com/office/drawing/2014/main" id="{12465949-341E-53AB-0ACE-FB3A7F78C964}"/>
                  </a:ext>
                </a:extLst>
              </p:cNvPr>
              <p:cNvSpPr txBox="1">
                <a:spLocks noRot="1" noChangeAspect="1" noMove="1" noResize="1" noEditPoints="1" noAdjustHandles="1" noChangeArrowheads="1" noChangeShapeType="1" noTextEdit="1"/>
              </p:cNvSpPr>
              <p:nvPr/>
            </p:nvSpPr>
            <p:spPr>
              <a:xfrm>
                <a:off x="4057260" y="2576731"/>
                <a:ext cx="3553922" cy="430887"/>
              </a:xfrm>
              <a:prstGeom prst="rect">
                <a:avLst/>
              </a:prstGeom>
              <a:blipFill>
                <a:blip r:embed="rId3"/>
                <a:stretch>
                  <a:fillRect l="-1779" r="-2847" b="-38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B208DF3-E4FE-DD40-2474-A12C34271009}"/>
                  </a:ext>
                </a:extLst>
              </p:cNvPr>
              <p:cNvSpPr txBox="1"/>
              <p:nvPr/>
            </p:nvSpPr>
            <p:spPr>
              <a:xfrm>
                <a:off x="4057260" y="3652341"/>
                <a:ext cx="34252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panose="02040503050406030204" pitchFamily="18" charset="0"/>
                        </a:rPr>
                        <m:t>𝑦</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𝑪</m:t>
                      </m:r>
                      <m:r>
                        <a:rPr kumimoji="1" lang="en-US" altLang="zh-CN" sz="2800" b="0" i="1" smtClean="0">
                          <a:latin typeface="Cambria Math" panose="02040503050406030204" pitchFamily="18" charset="0"/>
                        </a:rPr>
                        <m:t>h</m:t>
                      </m:r>
                      <m:d>
                        <m:dPr>
                          <m:ctrlPr>
                            <a:rPr kumimoji="1" lang="en-US" altLang="zh-CN" sz="2800" b="0" i="1" smtClean="0">
                              <a:latin typeface="Cambria Math" panose="02040503050406030204" pitchFamily="18" charset="0"/>
                            </a:rPr>
                          </m:ctrlPr>
                        </m:dPr>
                        <m:e>
                          <m:r>
                            <a:rPr kumimoji="1" lang="en-US" altLang="zh-CN" sz="2800" b="0" i="1" smtClean="0">
                              <a:latin typeface="Cambria Math" panose="02040503050406030204" pitchFamily="18" charset="0"/>
                            </a:rPr>
                            <m:t>𝑡</m:t>
                          </m:r>
                        </m:e>
                      </m:d>
                      <m:r>
                        <a:rPr kumimoji="1" lang="en-US" altLang="zh-CN" sz="2800" b="0" i="1" smtClean="0">
                          <a:latin typeface="Cambria Math" panose="02040503050406030204" pitchFamily="18" charset="0"/>
                        </a:rPr>
                        <m:t>+</m:t>
                      </m:r>
                      <m:r>
                        <a:rPr kumimoji="1" lang="en-US" altLang="zh-CN" sz="2800" b="1" i="1" smtClean="0">
                          <a:latin typeface="Cambria Math" panose="02040503050406030204" pitchFamily="18" charset="0"/>
                        </a:rPr>
                        <m:t>𝑫</m:t>
                      </m:r>
                      <m:r>
                        <a:rPr kumimoji="1" lang="en-US" altLang="zh-CN" sz="2800" b="0" i="1" smtClean="0">
                          <a:latin typeface="Cambria Math" panose="02040503050406030204" pitchFamily="18" charset="0"/>
                        </a:rPr>
                        <m:t>𝑥</m:t>
                      </m:r>
                      <m:r>
                        <a:rPr kumimoji="1" lang="en-US" altLang="zh-CN" sz="2800" b="0" i="1" smtClean="0">
                          <a:latin typeface="Cambria Math" panose="02040503050406030204" pitchFamily="18" charset="0"/>
                        </a:rPr>
                        <m:t>(</m:t>
                      </m:r>
                      <m:r>
                        <a:rPr kumimoji="1" lang="en-US" altLang="zh-CN" sz="2800" b="0" i="1" smtClean="0">
                          <a:latin typeface="Cambria Math" panose="02040503050406030204" pitchFamily="18" charset="0"/>
                        </a:rPr>
                        <m:t>𝑡</m:t>
                      </m:r>
                      <m:r>
                        <a:rPr kumimoji="1" lang="en-US" altLang="zh-CN" sz="2800" b="0" i="1" smtClean="0">
                          <a:latin typeface="Cambria Math" panose="02040503050406030204" pitchFamily="18" charset="0"/>
                        </a:rPr>
                        <m:t>)</m:t>
                      </m:r>
                    </m:oMath>
                  </m:oMathPara>
                </a14:m>
                <a:endParaRPr kumimoji="1" lang="zh-CN" altLang="en-US" sz="2800" dirty="0"/>
              </a:p>
            </p:txBody>
          </p:sp>
        </mc:Choice>
        <mc:Fallback xmlns="">
          <p:sp>
            <p:nvSpPr>
              <p:cNvPr id="7" name="文本框 6">
                <a:extLst>
                  <a:ext uri="{FF2B5EF4-FFF2-40B4-BE49-F238E27FC236}">
                    <a16:creationId xmlns:a16="http://schemas.microsoft.com/office/drawing/2014/main" id="{3B208DF3-E4FE-DD40-2474-A12C34271009}"/>
                  </a:ext>
                </a:extLst>
              </p:cNvPr>
              <p:cNvSpPr txBox="1">
                <a:spLocks noRot="1" noChangeAspect="1" noMove="1" noResize="1" noEditPoints="1" noAdjustHandles="1" noChangeArrowheads="1" noChangeShapeType="1" noTextEdit="1"/>
              </p:cNvSpPr>
              <p:nvPr/>
            </p:nvSpPr>
            <p:spPr>
              <a:xfrm>
                <a:off x="4057260" y="3652341"/>
                <a:ext cx="3425233" cy="430887"/>
              </a:xfrm>
              <a:prstGeom prst="rect">
                <a:avLst/>
              </a:prstGeom>
              <a:blipFill>
                <a:blip r:embed="rId4"/>
                <a:stretch>
                  <a:fillRect l="-2222" r="-3704" b="-3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0434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9C2CCB2-8BDE-4BED-4E85-A8036C28A951}"/>
              </a:ext>
            </a:extLst>
          </p:cNvPr>
          <p:cNvSpPr>
            <a:spLocks noGrp="1"/>
          </p:cNvSpPr>
          <p:nvPr>
            <p:ph type="title"/>
          </p:nvPr>
        </p:nvSpPr>
        <p:spPr/>
        <p:txBody>
          <a:bodyPr/>
          <a:lstStyle/>
          <a:p>
            <a:r>
              <a:rPr lang="en-US" altLang="zh-CN" dirty="0"/>
              <a:t>SSM</a:t>
            </a:r>
            <a:r>
              <a:rPr lang="zh-CN" altLang="en-US" dirty="0"/>
              <a:t> </a:t>
            </a:r>
          </a:p>
        </p:txBody>
      </p:sp>
      <p:sp>
        <p:nvSpPr>
          <p:cNvPr id="5" name="内容占位符 4">
            <a:extLst>
              <a:ext uri="{FF2B5EF4-FFF2-40B4-BE49-F238E27FC236}">
                <a16:creationId xmlns:a16="http://schemas.microsoft.com/office/drawing/2014/main" id="{90F1228A-62E7-800B-8C20-583BF9F34808}"/>
              </a:ext>
            </a:extLst>
          </p:cNvPr>
          <p:cNvSpPr>
            <a:spLocks noGrp="1"/>
          </p:cNvSpPr>
          <p:nvPr>
            <p:ph sz="half" idx="1"/>
          </p:nvPr>
        </p:nvSpPr>
        <p:spPr/>
        <p:txBody>
          <a:bodyPr/>
          <a:lstStyle/>
          <a:p>
            <a:r>
              <a:rPr lang="zh-CN" altLang="en-US" dirty="0"/>
              <a:t>两个方程旨在根据观测数据</a:t>
            </a:r>
            <a:r>
              <a:rPr lang="en-US" altLang="zh-CN" dirty="0"/>
              <a:t>&amp;</a:t>
            </a:r>
            <a:r>
              <a:rPr lang="zh-CN" altLang="en-US" dirty="0"/>
              <a:t>预测系统的状态。由于输入是连续的，因此 </a:t>
            </a:r>
            <a:r>
              <a:rPr lang="en" altLang="zh-CN" dirty="0"/>
              <a:t>SSM </a:t>
            </a:r>
            <a:r>
              <a:rPr lang="zh-CN" altLang="en-US" dirty="0"/>
              <a:t>主要表示形式是连续时间表示。</a:t>
            </a:r>
          </a:p>
        </p:txBody>
      </p:sp>
      <p:pic>
        <p:nvPicPr>
          <p:cNvPr id="6" name="Picture 2" descr="image/png">
            <a:extLst>
              <a:ext uri="{FF2B5EF4-FFF2-40B4-BE49-F238E27FC236}">
                <a16:creationId xmlns:a16="http://schemas.microsoft.com/office/drawing/2014/main" id="{4BE7838E-5D01-9176-CFDB-042E11A99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2444291"/>
            <a:ext cx="9870122" cy="385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159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B297C74-9EBE-DC81-9C06-CBD6B156EDB9}"/>
              </a:ext>
            </a:extLst>
          </p:cNvPr>
          <p:cNvSpPr>
            <a:spLocks noGrp="1"/>
          </p:cNvSpPr>
          <p:nvPr>
            <p:ph type="title"/>
          </p:nvPr>
        </p:nvSpPr>
        <p:spPr/>
        <p:txBody>
          <a:bodyPr/>
          <a:lstStyle/>
          <a:p>
            <a:r>
              <a:rPr lang="zh-CN" altLang="en-US" dirty="0"/>
              <a:t>离散化表示</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EA75FC9F-CC5D-29E6-250B-498CB8F05BCD}"/>
                  </a:ext>
                </a:extLst>
              </p:cNvPr>
              <p:cNvSpPr>
                <a:spLocks noGrp="1"/>
              </p:cNvSpPr>
              <p:nvPr>
                <p:ph sz="half" idx="1"/>
              </p:nvPr>
            </p:nvSpPr>
            <p:spPr/>
            <p:txBody>
              <a:bodyPr/>
              <a:lstStyle/>
              <a:p>
                <a:r>
                  <a:rPr lang="zh-CN" altLang="en-US" dirty="0"/>
                  <a:t>如果你有一个连续信号，是很难找到状态表示</a:t>
                </a:r>
                <a14:m>
                  <m:oMath xmlns:m="http://schemas.openxmlformats.org/officeDocument/2006/math">
                    <m:r>
                      <a:rPr lang="zh-CN" altLang="en-US" i="1" dirty="0">
                        <a:latin typeface="Cambria Math" panose="02040503050406030204" pitchFamily="18" charset="0"/>
                      </a:rPr>
                      <m:t> </m:t>
                    </m:r>
                    <m:r>
                      <a:rPr lang="en" altLang="zh-CN" i="1" dirty="0">
                        <a:latin typeface="Cambria Math" panose="02040503050406030204" pitchFamily="18" charset="0"/>
                      </a:rPr>
                      <m:t>h</m:t>
                    </m:r>
                    <m:r>
                      <a:rPr lang="en" altLang="zh-CN" i="1" dirty="0">
                        <a:latin typeface="Cambria Math" panose="02040503050406030204" pitchFamily="18" charset="0"/>
                      </a:rPr>
                      <m:t>(</m:t>
                    </m:r>
                    <m:r>
                      <a:rPr lang="en" altLang="zh-CN" i="1" dirty="0">
                        <a:latin typeface="Cambria Math" panose="02040503050406030204" pitchFamily="18" charset="0"/>
                      </a:rPr>
                      <m:t>𝑡</m:t>
                    </m:r>
                    <m:r>
                      <a:rPr lang="en" altLang="zh-CN" i="1" dirty="0">
                        <a:latin typeface="Cambria Math" panose="02040503050406030204" pitchFamily="18" charset="0"/>
                      </a:rPr>
                      <m:t>)</m:t>
                    </m:r>
                    <m:r>
                      <a:rPr lang="zh-CN" altLang="en-US" i="1" dirty="0">
                        <a:latin typeface="Cambria Math" panose="02040503050406030204" pitchFamily="18" charset="0"/>
                      </a:rPr>
                      <m:t> </m:t>
                    </m:r>
                  </m:oMath>
                </a14:m>
                <a:r>
                  <a:rPr lang="zh-CN" altLang="en-US" dirty="0"/>
                  <a:t>再进行分析。</a:t>
                </a:r>
                <a:endParaRPr lang="en-US" altLang="zh-CN" dirty="0"/>
              </a:p>
              <a:p>
                <a:r>
                  <a:rPr lang="zh-CN" altLang="en-US" dirty="0"/>
                  <a:t>在真实场景中通常是离散输入（如文本序列），因此希望将 </a:t>
                </a:r>
                <a:r>
                  <a:rPr lang="en-US" altLang="zh-CN" dirty="0"/>
                  <a:t>SSM</a:t>
                </a:r>
                <a:r>
                  <a:rPr lang="zh-CN" altLang="en-US" dirty="0"/>
                  <a:t> 模型离散化。</a:t>
                </a:r>
                <a:endParaRPr lang="en-US" altLang="zh-CN" dirty="0"/>
              </a:p>
              <a:p>
                <a:r>
                  <a:rPr lang="zh-CN" altLang="en-US" dirty="0"/>
                  <a:t>因此使用零阶保持技术（</a:t>
                </a:r>
                <a:r>
                  <a:rPr lang="en" altLang="zh-CN" dirty="0"/>
                  <a:t>Zero-order hold technique</a:t>
                </a:r>
                <a:r>
                  <a:rPr lang="zh-CN" altLang="en-US" dirty="0"/>
                  <a:t>）。</a:t>
                </a:r>
              </a:p>
            </p:txBody>
          </p:sp>
        </mc:Choice>
        <mc:Fallback>
          <p:sp>
            <p:nvSpPr>
              <p:cNvPr id="5" name="内容占位符 4">
                <a:extLst>
                  <a:ext uri="{FF2B5EF4-FFF2-40B4-BE49-F238E27FC236}">
                    <a16:creationId xmlns:a16="http://schemas.microsoft.com/office/drawing/2014/main" id="{EA75FC9F-CC5D-29E6-250B-498CB8F05BCD}"/>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0077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B297C74-9EBE-DC81-9C06-CBD6B156EDB9}"/>
              </a:ext>
            </a:extLst>
          </p:cNvPr>
          <p:cNvSpPr>
            <a:spLocks noGrp="1"/>
          </p:cNvSpPr>
          <p:nvPr>
            <p:ph type="title"/>
          </p:nvPr>
        </p:nvSpPr>
        <p:spPr/>
        <p:txBody>
          <a:bodyPr/>
          <a:lstStyle/>
          <a:p>
            <a:r>
              <a:rPr lang="en" altLang="zh-CN" dirty="0"/>
              <a:t>Zero-order hold technique</a:t>
            </a:r>
            <a:endParaRPr lang="zh-CN" altLang="en-US" dirty="0"/>
          </a:p>
        </p:txBody>
      </p:sp>
      <p:sp>
        <p:nvSpPr>
          <p:cNvPr id="5" name="内容占位符 4">
            <a:extLst>
              <a:ext uri="{FF2B5EF4-FFF2-40B4-BE49-F238E27FC236}">
                <a16:creationId xmlns:a16="http://schemas.microsoft.com/office/drawing/2014/main" id="{EA75FC9F-CC5D-29E6-250B-498CB8F05BCD}"/>
              </a:ext>
            </a:extLst>
          </p:cNvPr>
          <p:cNvSpPr>
            <a:spLocks noGrp="1"/>
          </p:cNvSpPr>
          <p:nvPr>
            <p:ph sz="half" idx="1"/>
          </p:nvPr>
        </p:nvSpPr>
        <p:spPr/>
        <p:txBody>
          <a:bodyPr/>
          <a:lstStyle/>
          <a:p>
            <a:r>
              <a:rPr lang="zh-CN" altLang="en-US" dirty="0"/>
              <a:t>首先，每次接收到一个离散信号时，保持其值，直到接收到一个新离散信号。</a:t>
            </a:r>
            <a:endParaRPr lang="en-US" altLang="zh-CN" dirty="0"/>
          </a:p>
          <a:p>
            <a:r>
              <a:rPr lang="zh-CN" altLang="en-US" dirty="0"/>
              <a:t>上述过程创建了一个连续信号：</a:t>
            </a:r>
          </a:p>
        </p:txBody>
      </p:sp>
      <p:pic>
        <p:nvPicPr>
          <p:cNvPr id="1026" name="Picture 2">
            <a:extLst>
              <a:ext uri="{FF2B5EF4-FFF2-40B4-BE49-F238E27FC236}">
                <a16:creationId xmlns:a16="http://schemas.microsoft.com/office/drawing/2014/main" id="{FD980C9E-EE59-EA4D-5454-9AA767FBD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384" y="2937858"/>
            <a:ext cx="10593994" cy="336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991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BAC92EE-BDA1-F94D-8E0D-2FCFC48B2589}"/>
              </a:ext>
            </a:extLst>
          </p:cNvPr>
          <p:cNvSpPr>
            <a:spLocks noGrp="1"/>
          </p:cNvSpPr>
          <p:nvPr>
            <p:ph type="title"/>
          </p:nvPr>
        </p:nvSpPr>
        <p:spPr/>
        <p:txBody>
          <a:bodyPr/>
          <a:lstStyle/>
          <a:p>
            <a:r>
              <a:rPr lang="en" altLang="zh-CN" dirty="0"/>
              <a:t>Zero-order hold technique</a:t>
            </a:r>
            <a:endParaRPr lang="zh-CN" altLang="en-US" dirty="0"/>
          </a:p>
        </p:txBody>
      </p:sp>
      <p:sp>
        <p:nvSpPr>
          <p:cNvPr id="5" name="内容占位符 4">
            <a:extLst>
              <a:ext uri="{FF2B5EF4-FFF2-40B4-BE49-F238E27FC236}">
                <a16:creationId xmlns:a16="http://schemas.microsoft.com/office/drawing/2014/main" id="{FE5F21CF-4E9F-AD8D-1348-57AEDCBBB3ED}"/>
              </a:ext>
            </a:extLst>
          </p:cNvPr>
          <p:cNvSpPr>
            <a:spLocks noGrp="1"/>
          </p:cNvSpPr>
          <p:nvPr>
            <p:ph sz="half" idx="1"/>
          </p:nvPr>
        </p:nvSpPr>
        <p:spPr/>
        <p:txBody>
          <a:bodyPr/>
          <a:lstStyle/>
          <a:p>
            <a:pPr algn="l"/>
            <a:r>
              <a:rPr lang="zh-CN" altLang="en-US" dirty="0"/>
              <a:t>既然我们已经为输入生成了一个连续信号，就可以生成一个连续输出，并仅根据输入的时间步长来采样值。</a:t>
            </a:r>
          </a:p>
        </p:txBody>
      </p:sp>
      <p:pic>
        <p:nvPicPr>
          <p:cNvPr id="2050" name="Picture 2">
            <a:extLst>
              <a:ext uri="{FF2B5EF4-FFF2-40B4-BE49-F238E27FC236}">
                <a16:creationId xmlns:a16="http://schemas.microsoft.com/office/drawing/2014/main" id="{6C0637B5-9CA6-EC22-0278-9DB29C9F3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291" y="2768158"/>
            <a:ext cx="10772160" cy="344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03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37604</TotalTime>
  <Words>1138</Words>
  <Application>Microsoft Macintosh PowerPoint</Application>
  <PresentationFormat>自定义</PresentationFormat>
  <Paragraphs>128</Paragraphs>
  <Slides>40</Slides>
  <Notes>1</Notes>
  <HiddenSlides>0</HiddenSlides>
  <MMClips>0</MMClips>
  <ScaleCrop>false</ScaleCrop>
  <HeadingPairs>
    <vt:vector size="6" baseType="variant">
      <vt:variant>
        <vt:lpstr>已用的字体</vt:lpstr>
      </vt:variant>
      <vt:variant>
        <vt:i4>11</vt:i4>
      </vt:variant>
      <vt:variant>
        <vt:lpstr>主题</vt:lpstr>
      </vt:variant>
      <vt:variant>
        <vt:i4>7</vt:i4>
      </vt:variant>
      <vt:variant>
        <vt:lpstr>幻灯片标题</vt:lpstr>
      </vt:variant>
      <vt:variant>
        <vt:i4>40</vt:i4>
      </vt:variant>
    </vt:vector>
  </HeadingPairs>
  <TitlesOfParts>
    <vt:vector size="58" baseType="lpstr">
      <vt:lpstr>Microsoft YaHei</vt:lpstr>
      <vt:lpstr>Microsoft YaHei</vt:lpstr>
      <vt:lpstr>ACGN-MiaoGB-Flash</vt:lpstr>
      <vt:lpstr>Huawei Sans</vt:lpstr>
      <vt:lpstr>PingFang SC Semibold</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Mamba</vt:lpstr>
      <vt:lpstr>本节内容</vt:lpstr>
      <vt:lpstr>PowerPoint 演示文稿</vt:lpstr>
      <vt:lpstr>State Space Model 状态空间模型</vt:lpstr>
      <vt:lpstr>SSM </vt:lpstr>
      <vt:lpstr>离散化表示</vt:lpstr>
      <vt:lpstr>Zero-order hold technique</vt:lpstr>
      <vt:lpstr>Zero-order hold technique</vt:lpstr>
      <vt:lpstr>Mathematically Zero-order in SSM</vt:lpstr>
      <vt:lpstr>离散 SSM</vt:lpstr>
      <vt:lpstr>PowerPoint 演示文稿</vt:lpstr>
      <vt:lpstr>Recurrent Representation 循环表示</vt:lpstr>
      <vt:lpstr>Recurrent Representation 循环表示</vt:lpstr>
      <vt:lpstr>Recurrent Representation 循环表示</vt:lpstr>
      <vt:lpstr>Question</vt:lpstr>
      <vt:lpstr>PowerPoint 演示文稿</vt:lpstr>
      <vt:lpstr>Convolution Representation 卷积表示</vt:lpstr>
      <vt:lpstr>Convolution Representation 卷积表示</vt:lpstr>
      <vt:lpstr>Convolution Representation 卷积表示</vt:lpstr>
      <vt:lpstr>Convolution Representation 卷积表示</vt:lpstr>
      <vt:lpstr>Convolution Representation 卷积表示</vt:lpstr>
      <vt:lpstr>Convolution Representation 卷积表示</vt:lpstr>
      <vt:lpstr>PowerPoint 演示文稿</vt:lpstr>
      <vt:lpstr>线性状态空间层 Linear State-Space Layer (LSSL)</vt:lpstr>
      <vt:lpstr>线性状态空间层 Linear State-Space Layer (LSSL)</vt:lpstr>
      <vt:lpstr>线性状态空间层 Linear State-Space Layer (LSSL)</vt:lpstr>
      <vt:lpstr>矩阵 A 的重要性</vt:lpstr>
      <vt:lpstr>矩阵 A 的问题</vt:lpstr>
      <vt:lpstr>PowerPoint 演示文稿</vt:lpstr>
      <vt:lpstr>Hungry Hungry Hippo - HiPPO</vt:lpstr>
      <vt:lpstr>High-order Polynomial Projection</vt:lpstr>
      <vt:lpstr>High-order Polynomial Projection</vt:lpstr>
      <vt:lpstr>High-order Polynomial Projection</vt:lpstr>
      <vt:lpstr> Structured State Space for Sequences (S4) 组成</vt:lpstr>
      <vt:lpstr>PowerPoint 演示文稿</vt:lpstr>
      <vt:lpstr>Mamba</vt:lpstr>
      <vt:lpstr>本节内容</vt:lpstr>
      <vt:lpstr>PowerPoint 演示文稿</vt:lpstr>
      <vt:lpstr>Reference 参考&amp;引用</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10995</cp:revision>
  <cp:lastPrinted>2023-09-08T09:14:01Z</cp:lastPrinted>
  <dcterms:created xsi:type="dcterms:W3CDTF">2020-08-28T08:44:19Z</dcterms:created>
  <dcterms:modified xsi:type="dcterms:W3CDTF">2024-09-17T05:08:29Z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